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2" r:id="rId2"/>
    <p:sldId id="310" r:id="rId3"/>
    <p:sldId id="327" r:id="rId4"/>
    <p:sldId id="308" r:id="rId5"/>
    <p:sldId id="328" r:id="rId6"/>
    <p:sldId id="323" r:id="rId7"/>
    <p:sldId id="324" r:id="rId8"/>
    <p:sldId id="318" r:id="rId9"/>
    <p:sldId id="322" r:id="rId10"/>
    <p:sldId id="321" r:id="rId11"/>
    <p:sldId id="319" r:id="rId12"/>
    <p:sldId id="317" r:id="rId13"/>
    <p:sldId id="320" r:id="rId14"/>
    <p:sldId id="313" r:id="rId15"/>
    <p:sldId id="312" r:id="rId16"/>
    <p:sldId id="306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92D3"/>
    <a:srgbClr val="88ABAD"/>
    <a:srgbClr val="3E99B4"/>
    <a:srgbClr val="5D5BA0"/>
    <a:srgbClr val="F47C30"/>
    <a:srgbClr val="8ED0E6"/>
    <a:srgbClr val="EEEEEE"/>
    <a:srgbClr val="4D4949"/>
    <a:srgbClr val="434040"/>
    <a:srgbClr val="1B1B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19" autoAdjust="0"/>
    <p:restoredTop sz="94660"/>
  </p:normalViewPr>
  <p:slideViewPr>
    <p:cSldViewPr snapToGrid="0">
      <p:cViewPr varScale="1">
        <p:scale>
          <a:sx n="90" d="100"/>
          <a:sy n="90" d="100"/>
        </p:scale>
        <p:origin x="79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709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499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8826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342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1941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081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734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2463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122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1720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058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FE6DCD-4700-455A-AD6D-3C42515F5C57}" type="datetimeFigureOut">
              <a:rPr lang="ko-KR" altLang="en-US" smtClean="0"/>
              <a:t>2020-05-26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357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608070" y="721847"/>
            <a:ext cx="3930354" cy="1447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500" dirty="0">
                <a:solidFill>
                  <a:schemeClr val="bg1"/>
                </a:solidFill>
              </a:rPr>
              <a:t>마이크로 프로세서</a:t>
            </a:r>
            <a:endParaRPr lang="en-US" altLang="ko-KR" sz="3500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500" dirty="0">
                <a:solidFill>
                  <a:schemeClr val="bg1"/>
                </a:solidFill>
              </a:rPr>
              <a:t>-</a:t>
            </a:r>
            <a:r>
              <a:rPr lang="ko-KR" altLang="en-US" sz="1500" dirty="0">
                <a:solidFill>
                  <a:schemeClr val="bg1"/>
                </a:solidFill>
              </a:rPr>
              <a:t>예제 </a:t>
            </a:r>
            <a:r>
              <a:rPr lang="en-US" altLang="ko-KR" sz="1500" dirty="0">
                <a:solidFill>
                  <a:schemeClr val="bg1"/>
                </a:solidFill>
              </a:rPr>
              <a:t>4.8 UART</a:t>
            </a:r>
            <a:r>
              <a:rPr lang="ko-KR" altLang="en-US" sz="1500" dirty="0">
                <a:solidFill>
                  <a:schemeClr val="bg1"/>
                </a:solidFill>
              </a:rPr>
              <a:t>를 이용한 </a:t>
            </a:r>
            <a:r>
              <a:rPr lang="en-US" altLang="ko-KR" sz="1500" dirty="0">
                <a:solidFill>
                  <a:schemeClr val="bg1"/>
                </a:solidFill>
              </a:rPr>
              <a:t>PC</a:t>
            </a:r>
            <a:r>
              <a:rPr lang="ko-KR" altLang="en-US" sz="1500" dirty="0">
                <a:solidFill>
                  <a:schemeClr val="bg1"/>
                </a:solidFill>
              </a:rPr>
              <a:t>와의 통신</a:t>
            </a:r>
            <a:r>
              <a:rPr lang="en-US" altLang="ko-KR" sz="1500" dirty="0">
                <a:solidFill>
                  <a:schemeClr val="bg1"/>
                </a:solidFill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US" altLang="ko-KR" sz="1000" dirty="0">
                <a:solidFill>
                  <a:schemeClr val="bg1"/>
                </a:solidFill>
              </a:rPr>
              <a:t>(</a:t>
            </a:r>
            <a:r>
              <a:rPr lang="ko-KR" altLang="en-US" sz="1000" dirty="0">
                <a:solidFill>
                  <a:schemeClr val="bg1"/>
                </a:solidFill>
              </a:rPr>
              <a:t>교제 </a:t>
            </a:r>
            <a:r>
              <a:rPr lang="en-US" altLang="ko-KR" sz="1000" dirty="0">
                <a:solidFill>
                  <a:schemeClr val="bg1"/>
                </a:solidFill>
              </a:rPr>
              <a:t>P.229 ~ P.251)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602514" y="0"/>
            <a:ext cx="6589486" cy="6858000"/>
          </a:xfrm>
          <a:prstGeom prst="rect">
            <a:avLst/>
          </a:prstGeom>
          <a:solidFill>
            <a:srgbClr val="212121"/>
          </a:solidFill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양쪽 모서리가 둥근 사각형 2"/>
          <p:cNvSpPr/>
          <p:nvPr/>
        </p:nvSpPr>
        <p:spPr>
          <a:xfrm rot="16200000">
            <a:off x="5171023" y="1165372"/>
            <a:ext cx="607168" cy="255813"/>
          </a:xfrm>
          <a:prstGeom prst="round2SameRect">
            <a:avLst>
              <a:gd name="adj1" fmla="val 38542"/>
              <a:gd name="adj2" fmla="val 0"/>
            </a:avLst>
          </a:pr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양쪽 모서리가 둥근 사각형 22"/>
          <p:cNvSpPr/>
          <p:nvPr/>
        </p:nvSpPr>
        <p:spPr>
          <a:xfrm rot="16200000">
            <a:off x="5083260" y="5002585"/>
            <a:ext cx="782696" cy="255813"/>
          </a:xfrm>
          <a:prstGeom prst="round2SameRect">
            <a:avLst>
              <a:gd name="adj1" fmla="val 38542"/>
              <a:gd name="adj2" fmla="val 0"/>
            </a:avLst>
          </a:pr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6141795" y="0"/>
            <a:ext cx="6138209" cy="6858000"/>
          </a:xfrm>
          <a:prstGeom prst="rect">
            <a:avLst/>
          </a:prstGeom>
          <a:solidFill>
            <a:srgbClr val="1B1B1B"/>
          </a:solidFill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5524500" y="1139832"/>
            <a:ext cx="2755900" cy="368300"/>
          </a:xfrm>
          <a:custGeom>
            <a:avLst/>
            <a:gdLst>
              <a:gd name="connsiteX0" fmla="*/ 0 w 2755900"/>
              <a:gd name="connsiteY0" fmla="*/ 12700 h 368300"/>
              <a:gd name="connsiteX1" fmla="*/ 304800 w 2755900"/>
              <a:gd name="connsiteY1" fmla="*/ 368300 h 368300"/>
              <a:gd name="connsiteX2" fmla="*/ 571500 w 2755900"/>
              <a:gd name="connsiteY2" fmla="*/ 38100 h 368300"/>
              <a:gd name="connsiteX3" fmla="*/ 850900 w 2755900"/>
              <a:gd name="connsiteY3" fmla="*/ 368300 h 368300"/>
              <a:gd name="connsiteX4" fmla="*/ 1092200 w 2755900"/>
              <a:gd name="connsiteY4" fmla="*/ 76200 h 368300"/>
              <a:gd name="connsiteX5" fmla="*/ 1308100 w 2755900"/>
              <a:gd name="connsiteY5" fmla="*/ 368300 h 368300"/>
              <a:gd name="connsiteX6" fmla="*/ 1409700 w 2755900"/>
              <a:gd name="connsiteY6" fmla="*/ 152400 h 368300"/>
              <a:gd name="connsiteX7" fmla="*/ 1549400 w 2755900"/>
              <a:gd name="connsiteY7" fmla="*/ 292100 h 368300"/>
              <a:gd name="connsiteX8" fmla="*/ 1689100 w 2755900"/>
              <a:gd name="connsiteY8" fmla="*/ 215900 h 368300"/>
              <a:gd name="connsiteX9" fmla="*/ 1765300 w 2755900"/>
              <a:gd name="connsiteY9" fmla="*/ 292100 h 368300"/>
              <a:gd name="connsiteX10" fmla="*/ 1841500 w 2755900"/>
              <a:gd name="connsiteY10" fmla="*/ 127000 h 368300"/>
              <a:gd name="connsiteX11" fmla="*/ 2032000 w 2755900"/>
              <a:gd name="connsiteY11" fmla="*/ 215900 h 368300"/>
              <a:gd name="connsiteX12" fmla="*/ 2184400 w 2755900"/>
              <a:gd name="connsiteY12" fmla="*/ 0 h 368300"/>
              <a:gd name="connsiteX13" fmla="*/ 2552700 w 2755900"/>
              <a:gd name="connsiteY13" fmla="*/ 342900 h 368300"/>
              <a:gd name="connsiteX14" fmla="*/ 2755900 w 2755900"/>
              <a:gd name="connsiteY14" fmla="*/ 228600 h 368300"/>
              <a:gd name="connsiteX15" fmla="*/ 2755900 w 2755900"/>
              <a:gd name="connsiteY15" fmla="*/ 228600 h 368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55900" h="368300">
                <a:moveTo>
                  <a:pt x="0" y="12700"/>
                </a:moveTo>
                <a:lnTo>
                  <a:pt x="304800" y="368300"/>
                </a:lnTo>
                <a:lnTo>
                  <a:pt x="571500" y="38100"/>
                </a:lnTo>
                <a:lnTo>
                  <a:pt x="850900" y="368300"/>
                </a:lnTo>
                <a:lnTo>
                  <a:pt x="1092200" y="76200"/>
                </a:lnTo>
                <a:lnTo>
                  <a:pt x="1308100" y="368300"/>
                </a:lnTo>
                <a:lnTo>
                  <a:pt x="1409700" y="152400"/>
                </a:lnTo>
                <a:lnTo>
                  <a:pt x="1549400" y="292100"/>
                </a:lnTo>
                <a:lnTo>
                  <a:pt x="1689100" y="215900"/>
                </a:lnTo>
                <a:lnTo>
                  <a:pt x="1765300" y="292100"/>
                </a:lnTo>
                <a:lnTo>
                  <a:pt x="1841500" y="127000"/>
                </a:lnTo>
                <a:lnTo>
                  <a:pt x="2032000" y="215900"/>
                </a:lnTo>
                <a:lnTo>
                  <a:pt x="2184400" y="0"/>
                </a:lnTo>
                <a:lnTo>
                  <a:pt x="2552700" y="342900"/>
                </a:lnTo>
                <a:lnTo>
                  <a:pt x="2755900" y="228600"/>
                </a:lnTo>
                <a:lnTo>
                  <a:pt x="2755900" y="228600"/>
                </a:lnTo>
              </a:path>
            </a:pathLst>
          </a:custGeom>
          <a:noFill/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8458200" y="1151461"/>
            <a:ext cx="2050561" cy="373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</a:rPr>
              <a:t>키트 연결 및 실행 영상</a:t>
            </a:r>
          </a:p>
        </p:txBody>
      </p:sp>
      <p:sp>
        <p:nvSpPr>
          <p:cNvPr id="9" name="자유형 8"/>
          <p:cNvSpPr/>
          <p:nvPr/>
        </p:nvSpPr>
        <p:spPr>
          <a:xfrm>
            <a:off x="5524500" y="4769885"/>
            <a:ext cx="3327400" cy="638175"/>
          </a:xfrm>
          <a:custGeom>
            <a:avLst/>
            <a:gdLst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44700 w 3327400"/>
              <a:gd name="connsiteY13" fmla="*/ 33020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7080 w 3327400"/>
              <a:gd name="connsiteY13" fmla="*/ 27686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7080 w 3327400"/>
              <a:gd name="connsiteY13" fmla="*/ 27686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22792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2317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31182 w 3327400"/>
              <a:gd name="connsiteY11" fmla="*/ 244475 h 457200"/>
              <a:gd name="connsiteX12" fmla="*/ 1892300 w 3327400"/>
              <a:gd name="connsiteY12" fmla="*/ 457200 h 457200"/>
              <a:gd name="connsiteX13" fmla="*/ 2032317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20800 w 3327400"/>
              <a:gd name="connsiteY7" fmla="*/ 241300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31182 w 3327400"/>
              <a:gd name="connsiteY11" fmla="*/ 24447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20800 w 3327400"/>
              <a:gd name="connsiteY7" fmla="*/ 241300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32706 w 3327400"/>
              <a:gd name="connsiteY7" fmla="*/ 231775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32706 w 3327400"/>
              <a:gd name="connsiteY7" fmla="*/ 231775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31775 h 63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327400" h="638175">
                <a:moveTo>
                  <a:pt x="0" y="304800"/>
                </a:moveTo>
                <a:lnTo>
                  <a:pt x="228600" y="127000"/>
                </a:lnTo>
                <a:lnTo>
                  <a:pt x="419100" y="406400"/>
                </a:lnTo>
                <a:lnTo>
                  <a:pt x="647700" y="203200"/>
                </a:lnTo>
                <a:lnTo>
                  <a:pt x="889000" y="0"/>
                </a:lnTo>
                <a:lnTo>
                  <a:pt x="1054100" y="279400"/>
                </a:lnTo>
                <a:lnTo>
                  <a:pt x="1193800" y="88900"/>
                </a:lnTo>
                <a:lnTo>
                  <a:pt x="1332706" y="231775"/>
                </a:lnTo>
                <a:lnTo>
                  <a:pt x="1511300" y="406400"/>
                </a:lnTo>
                <a:lnTo>
                  <a:pt x="1587500" y="228600"/>
                </a:lnTo>
                <a:lnTo>
                  <a:pt x="1727200" y="431800"/>
                </a:lnTo>
                <a:lnTo>
                  <a:pt x="1816895" y="339725"/>
                </a:lnTo>
                <a:lnTo>
                  <a:pt x="1868487" y="638175"/>
                </a:lnTo>
                <a:lnTo>
                  <a:pt x="2032317" y="269717"/>
                </a:lnTo>
                <a:lnTo>
                  <a:pt x="2120900" y="139700"/>
                </a:lnTo>
                <a:lnTo>
                  <a:pt x="2260600" y="228600"/>
                </a:lnTo>
                <a:lnTo>
                  <a:pt x="3327400" y="231775"/>
                </a:lnTo>
              </a:path>
            </a:pathLst>
          </a:custGeom>
          <a:noFill/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9069730" y="4801784"/>
            <a:ext cx="1406154" cy="3034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bg1"/>
                </a:solidFill>
              </a:rPr>
              <a:t>코드 의문점 및 수정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1BE4E8-1C06-4130-9954-C6ECC8FC22ED}"/>
              </a:ext>
            </a:extLst>
          </p:cNvPr>
          <p:cNvSpPr txBox="1"/>
          <p:nvPr/>
        </p:nvSpPr>
        <p:spPr>
          <a:xfrm>
            <a:off x="608069" y="2660755"/>
            <a:ext cx="39303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First Spring (</a:t>
            </a:r>
            <a:r>
              <a:rPr lang="ko-KR" altLang="en-US" dirty="0">
                <a:solidFill>
                  <a:schemeClr val="bg1"/>
                </a:solidFill>
              </a:rPr>
              <a:t>처음 봄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</a:rPr>
              <a:t>-201613989 </a:t>
            </a:r>
            <a:r>
              <a:rPr lang="ko-KR" altLang="en-US" dirty="0">
                <a:solidFill>
                  <a:schemeClr val="bg1"/>
                </a:solidFill>
              </a:rPr>
              <a:t>김진산</a:t>
            </a:r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</a:rPr>
              <a:t>-201610349 </a:t>
            </a:r>
            <a:r>
              <a:rPr lang="ko-KR" altLang="en-US" dirty="0">
                <a:solidFill>
                  <a:schemeClr val="bg1"/>
                </a:solidFill>
              </a:rPr>
              <a:t>최성우</a:t>
            </a:r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</a:rPr>
              <a:t>- 201822483 </a:t>
            </a:r>
            <a:r>
              <a:rPr lang="ko-KR" altLang="en-US" dirty="0">
                <a:solidFill>
                  <a:schemeClr val="bg1"/>
                </a:solidFill>
              </a:rPr>
              <a:t>정우</a:t>
            </a:r>
          </a:p>
        </p:txBody>
      </p:sp>
      <p:sp>
        <p:nvSpPr>
          <p:cNvPr id="16" name="자유형 8">
            <a:extLst>
              <a:ext uri="{FF2B5EF4-FFF2-40B4-BE49-F238E27FC236}">
                <a16:creationId xmlns:a16="http://schemas.microsoft.com/office/drawing/2014/main" id="{A7D9DCA6-71B6-410A-AED6-A1A218C986D3}"/>
              </a:ext>
            </a:extLst>
          </p:cNvPr>
          <p:cNvSpPr/>
          <p:nvPr/>
        </p:nvSpPr>
        <p:spPr>
          <a:xfrm>
            <a:off x="5524500" y="3480973"/>
            <a:ext cx="3327400" cy="638175"/>
          </a:xfrm>
          <a:custGeom>
            <a:avLst/>
            <a:gdLst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44700 w 3327400"/>
              <a:gd name="connsiteY13" fmla="*/ 33020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7080 w 3327400"/>
              <a:gd name="connsiteY13" fmla="*/ 27686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7080 w 3327400"/>
              <a:gd name="connsiteY13" fmla="*/ 27686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22792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2317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31182 w 3327400"/>
              <a:gd name="connsiteY11" fmla="*/ 244475 h 457200"/>
              <a:gd name="connsiteX12" fmla="*/ 1892300 w 3327400"/>
              <a:gd name="connsiteY12" fmla="*/ 457200 h 457200"/>
              <a:gd name="connsiteX13" fmla="*/ 2032317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20800 w 3327400"/>
              <a:gd name="connsiteY7" fmla="*/ 241300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31182 w 3327400"/>
              <a:gd name="connsiteY11" fmla="*/ 24447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20800 w 3327400"/>
              <a:gd name="connsiteY7" fmla="*/ 241300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32706 w 3327400"/>
              <a:gd name="connsiteY7" fmla="*/ 231775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32706 w 3327400"/>
              <a:gd name="connsiteY7" fmla="*/ 231775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31775 h 63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327400" h="638175">
                <a:moveTo>
                  <a:pt x="0" y="304800"/>
                </a:moveTo>
                <a:lnTo>
                  <a:pt x="228600" y="127000"/>
                </a:lnTo>
                <a:lnTo>
                  <a:pt x="419100" y="406400"/>
                </a:lnTo>
                <a:lnTo>
                  <a:pt x="647700" y="203200"/>
                </a:lnTo>
                <a:lnTo>
                  <a:pt x="889000" y="0"/>
                </a:lnTo>
                <a:lnTo>
                  <a:pt x="1054100" y="279400"/>
                </a:lnTo>
                <a:lnTo>
                  <a:pt x="1193800" y="88900"/>
                </a:lnTo>
                <a:lnTo>
                  <a:pt x="1332706" y="231775"/>
                </a:lnTo>
                <a:lnTo>
                  <a:pt x="1511300" y="406400"/>
                </a:lnTo>
                <a:lnTo>
                  <a:pt x="1587500" y="228600"/>
                </a:lnTo>
                <a:lnTo>
                  <a:pt x="1727200" y="431800"/>
                </a:lnTo>
                <a:lnTo>
                  <a:pt x="1816895" y="339725"/>
                </a:lnTo>
                <a:lnTo>
                  <a:pt x="1868487" y="638175"/>
                </a:lnTo>
                <a:lnTo>
                  <a:pt x="2032317" y="269717"/>
                </a:lnTo>
                <a:lnTo>
                  <a:pt x="2120900" y="139700"/>
                </a:lnTo>
                <a:lnTo>
                  <a:pt x="2260600" y="228600"/>
                </a:lnTo>
                <a:lnTo>
                  <a:pt x="3327400" y="231775"/>
                </a:lnTo>
              </a:path>
            </a:pathLst>
          </a:custGeom>
          <a:noFill/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897F73D-990D-48BF-AF31-CDCA1D80A539}"/>
              </a:ext>
            </a:extLst>
          </p:cNvPr>
          <p:cNvSpPr/>
          <p:nvPr/>
        </p:nvSpPr>
        <p:spPr>
          <a:xfrm>
            <a:off x="9031950" y="3523489"/>
            <a:ext cx="1386918" cy="373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</a:rPr>
              <a:t>예제 코드 함수</a:t>
            </a:r>
          </a:p>
        </p:txBody>
      </p:sp>
      <p:sp>
        <p:nvSpPr>
          <p:cNvPr id="18" name="양쪽 모서리가 둥근 사각형 2">
            <a:extLst>
              <a:ext uri="{FF2B5EF4-FFF2-40B4-BE49-F238E27FC236}">
                <a16:creationId xmlns:a16="http://schemas.microsoft.com/office/drawing/2014/main" id="{C0500C1C-F330-4642-94BA-E14FF37E6C7E}"/>
              </a:ext>
            </a:extLst>
          </p:cNvPr>
          <p:cNvSpPr/>
          <p:nvPr/>
        </p:nvSpPr>
        <p:spPr>
          <a:xfrm rot="16200000">
            <a:off x="5185194" y="1828145"/>
            <a:ext cx="607168" cy="255813"/>
          </a:xfrm>
          <a:prstGeom prst="round2SameRect">
            <a:avLst>
              <a:gd name="adj1" fmla="val 38542"/>
              <a:gd name="adj2" fmla="val 0"/>
            </a:avLst>
          </a:pr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3">
            <a:extLst>
              <a:ext uri="{FF2B5EF4-FFF2-40B4-BE49-F238E27FC236}">
                <a16:creationId xmlns:a16="http://schemas.microsoft.com/office/drawing/2014/main" id="{93E9C12B-8A7C-44A0-ACD6-CDE151DD06B5}"/>
              </a:ext>
            </a:extLst>
          </p:cNvPr>
          <p:cNvSpPr/>
          <p:nvPr/>
        </p:nvSpPr>
        <p:spPr>
          <a:xfrm>
            <a:off x="5549307" y="2674468"/>
            <a:ext cx="2755900" cy="368300"/>
          </a:xfrm>
          <a:custGeom>
            <a:avLst/>
            <a:gdLst>
              <a:gd name="connsiteX0" fmla="*/ 0 w 2755900"/>
              <a:gd name="connsiteY0" fmla="*/ 12700 h 368300"/>
              <a:gd name="connsiteX1" fmla="*/ 304800 w 2755900"/>
              <a:gd name="connsiteY1" fmla="*/ 368300 h 368300"/>
              <a:gd name="connsiteX2" fmla="*/ 571500 w 2755900"/>
              <a:gd name="connsiteY2" fmla="*/ 38100 h 368300"/>
              <a:gd name="connsiteX3" fmla="*/ 850900 w 2755900"/>
              <a:gd name="connsiteY3" fmla="*/ 368300 h 368300"/>
              <a:gd name="connsiteX4" fmla="*/ 1092200 w 2755900"/>
              <a:gd name="connsiteY4" fmla="*/ 76200 h 368300"/>
              <a:gd name="connsiteX5" fmla="*/ 1308100 w 2755900"/>
              <a:gd name="connsiteY5" fmla="*/ 368300 h 368300"/>
              <a:gd name="connsiteX6" fmla="*/ 1409700 w 2755900"/>
              <a:gd name="connsiteY6" fmla="*/ 152400 h 368300"/>
              <a:gd name="connsiteX7" fmla="*/ 1549400 w 2755900"/>
              <a:gd name="connsiteY7" fmla="*/ 292100 h 368300"/>
              <a:gd name="connsiteX8" fmla="*/ 1689100 w 2755900"/>
              <a:gd name="connsiteY8" fmla="*/ 215900 h 368300"/>
              <a:gd name="connsiteX9" fmla="*/ 1765300 w 2755900"/>
              <a:gd name="connsiteY9" fmla="*/ 292100 h 368300"/>
              <a:gd name="connsiteX10" fmla="*/ 1841500 w 2755900"/>
              <a:gd name="connsiteY10" fmla="*/ 127000 h 368300"/>
              <a:gd name="connsiteX11" fmla="*/ 2032000 w 2755900"/>
              <a:gd name="connsiteY11" fmla="*/ 215900 h 368300"/>
              <a:gd name="connsiteX12" fmla="*/ 2184400 w 2755900"/>
              <a:gd name="connsiteY12" fmla="*/ 0 h 368300"/>
              <a:gd name="connsiteX13" fmla="*/ 2552700 w 2755900"/>
              <a:gd name="connsiteY13" fmla="*/ 342900 h 368300"/>
              <a:gd name="connsiteX14" fmla="*/ 2755900 w 2755900"/>
              <a:gd name="connsiteY14" fmla="*/ 228600 h 368300"/>
              <a:gd name="connsiteX15" fmla="*/ 2755900 w 2755900"/>
              <a:gd name="connsiteY15" fmla="*/ 228600 h 368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55900" h="368300">
                <a:moveTo>
                  <a:pt x="0" y="12700"/>
                </a:moveTo>
                <a:lnTo>
                  <a:pt x="304800" y="368300"/>
                </a:lnTo>
                <a:lnTo>
                  <a:pt x="571500" y="38100"/>
                </a:lnTo>
                <a:lnTo>
                  <a:pt x="850900" y="368300"/>
                </a:lnTo>
                <a:lnTo>
                  <a:pt x="1092200" y="76200"/>
                </a:lnTo>
                <a:lnTo>
                  <a:pt x="1308100" y="368300"/>
                </a:lnTo>
                <a:lnTo>
                  <a:pt x="1409700" y="152400"/>
                </a:lnTo>
                <a:lnTo>
                  <a:pt x="1549400" y="292100"/>
                </a:lnTo>
                <a:lnTo>
                  <a:pt x="1689100" y="215900"/>
                </a:lnTo>
                <a:lnTo>
                  <a:pt x="1765300" y="292100"/>
                </a:lnTo>
                <a:lnTo>
                  <a:pt x="1841500" y="127000"/>
                </a:lnTo>
                <a:lnTo>
                  <a:pt x="2032000" y="215900"/>
                </a:lnTo>
                <a:lnTo>
                  <a:pt x="2184400" y="0"/>
                </a:lnTo>
                <a:lnTo>
                  <a:pt x="2552700" y="342900"/>
                </a:lnTo>
                <a:lnTo>
                  <a:pt x="2755900" y="228600"/>
                </a:lnTo>
                <a:lnTo>
                  <a:pt x="2755900" y="228600"/>
                </a:lnTo>
              </a:path>
            </a:pathLst>
          </a:custGeom>
          <a:noFill/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8">
            <a:extLst>
              <a:ext uri="{FF2B5EF4-FFF2-40B4-BE49-F238E27FC236}">
                <a16:creationId xmlns:a16="http://schemas.microsoft.com/office/drawing/2014/main" id="{6AB69E1F-6ADD-44F0-AE0F-A3E9F9F28B4B}"/>
              </a:ext>
            </a:extLst>
          </p:cNvPr>
          <p:cNvSpPr/>
          <p:nvPr/>
        </p:nvSpPr>
        <p:spPr>
          <a:xfrm>
            <a:off x="5538671" y="1655733"/>
            <a:ext cx="3327400" cy="638175"/>
          </a:xfrm>
          <a:custGeom>
            <a:avLst/>
            <a:gdLst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44700 w 3327400"/>
              <a:gd name="connsiteY13" fmla="*/ 33020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7080 w 3327400"/>
              <a:gd name="connsiteY13" fmla="*/ 27686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7080 w 3327400"/>
              <a:gd name="connsiteY13" fmla="*/ 27686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22792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2317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31182 w 3327400"/>
              <a:gd name="connsiteY11" fmla="*/ 244475 h 457200"/>
              <a:gd name="connsiteX12" fmla="*/ 1892300 w 3327400"/>
              <a:gd name="connsiteY12" fmla="*/ 457200 h 457200"/>
              <a:gd name="connsiteX13" fmla="*/ 2032317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20800 w 3327400"/>
              <a:gd name="connsiteY7" fmla="*/ 241300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31182 w 3327400"/>
              <a:gd name="connsiteY11" fmla="*/ 24447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20800 w 3327400"/>
              <a:gd name="connsiteY7" fmla="*/ 241300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32706 w 3327400"/>
              <a:gd name="connsiteY7" fmla="*/ 231775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32706 w 3327400"/>
              <a:gd name="connsiteY7" fmla="*/ 231775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31775 h 63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327400" h="638175">
                <a:moveTo>
                  <a:pt x="0" y="304800"/>
                </a:moveTo>
                <a:lnTo>
                  <a:pt x="228600" y="127000"/>
                </a:lnTo>
                <a:lnTo>
                  <a:pt x="419100" y="406400"/>
                </a:lnTo>
                <a:lnTo>
                  <a:pt x="647700" y="203200"/>
                </a:lnTo>
                <a:lnTo>
                  <a:pt x="889000" y="0"/>
                </a:lnTo>
                <a:lnTo>
                  <a:pt x="1054100" y="279400"/>
                </a:lnTo>
                <a:lnTo>
                  <a:pt x="1193800" y="88900"/>
                </a:lnTo>
                <a:lnTo>
                  <a:pt x="1332706" y="231775"/>
                </a:lnTo>
                <a:lnTo>
                  <a:pt x="1511300" y="406400"/>
                </a:lnTo>
                <a:lnTo>
                  <a:pt x="1587500" y="228600"/>
                </a:lnTo>
                <a:lnTo>
                  <a:pt x="1727200" y="431800"/>
                </a:lnTo>
                <a:lnTo>
                  <a:pt x="1816895" y="339725"/>
                </a:lnTo>
                <a:lnTo>
                  <a:pt x="1868487" y="638175"/>
                </a:lnTo>
                <a:lnTo>
                  <a:pt x="2032317" y="269717"/>
                </a:lnTo>
                <a:lnTo>
                  <a:pt x="2120900" y="139700"/>
                </a:lnTo>
                <a:lnTo>
                  <a:pt x="2260600" y="228600"/>
                </a:lnTo>
                <a:lnTo>
                  <a:pt x="3327400" y="231775"/>
                </a:lnTo>
              </a:path>
            </a:pathLst>
          </a:custGeom>
          <a:noFill/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350F084-9E58-47DF-85C2-B782C08FE600}"/>
              </a:ext>
            </a:extLst>
          </p:cNvPr>
          <p:cNvSpPr/>
          <p:nvPr/>
        </p:nvSpPr>
        <p:spPr>
          <a:xfrm>
            <a:off x="8943036" y="1716265"/>
            <a:ext cx="1373261" cy="373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</a:rPr>
              <a:t>UART</a:t>
            </a:r>
            <a:r>
              <a:rPr lang="ko-KR" altLang="en-US" sz="1400" dirty="0">
                <a:solidFill>
                  <a:schemeClr val="bg1"/>
                </a:solidFill>
              </a:rPr>
              <a:t>와 </a:t>
            </a:r>
            <a:r>
              <a:rPr lang="en-US" altLang="ko-KR" sz="1400" dirty="0">
                <a:solidFill>
                  <a:schemeClr val="bg1"/>
                </a:solidFill>
              </a:rPr>
              <a:t>RS232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2" name="양쪽 모서리가 둥근 사각형 2">
            <a:extLst>
              <a:ext uri="{FF2B5EF4-FFF2-40B4-BE49-F238E27FC236}">
                <a16:creationId xmlns:a16="http://schemas.microsoft.com/office/drawing/2014/main" id="{6EE9DF7B-2228-4C6C-BBFF-67DDBE012447}"/>
              </a:ext>
            </a:extLst>
          </p:cNvPr>
          <p:cNvSpPr/>
          <p:nvPr/>
        </p:nvSpPr>
        <p:spPr>
          <a:xfrm rot="16200000">
            <a:off x="4289509" y="3368877"/>
            <a:ext cx="2384361" cy="255813"/>
          </a:xfrm>
          <a:prstGeom prst="round2SameRect">
            <a:avLst>
              <a:gd name="adj1" fmla="val 38542"/>
              <a:gd name="adj2" fmla="val 0"/>
            </a:avLst>
          </a:pr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DBEF47F-8006-40DC-8EDD-B944B178BACD}"/>
              </a:ext>
            </a:extLst>
          </p:cNvPr>
          <p:cNvSpPr/>
          <p:nvPr/>
        </p:nvSpPr>
        <p:spPr>
          <a:xfrm>
            <a:off x="8460372" y="2674468"/>
            <a:ext cx="965329" cy="373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</a:rPr>
              <a:t>예제 코드</a:t>
            </a:r>
          </a:p>
        </p:txBody>
      </p:sp>
    </p:spTree>
    <p:extLst>
      <p:ext uri="{BB962C8B-B14F-4D97-AF65-F5344CB8AC3E}">
        <p14:creationId xmlns:p14="http://schemas.microsoft.com/office/powerpoint/2010/main" val="1961539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4826185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500" b="1" dirty="0">
                <a:solidFill>
                  <a:schemeClr val="bg1"/>
                </a:solidFill>
              </a:rPr>
              <a:t>코드 분석 </a:t>
            </a:r>
            <a:r>
              <a:rPr lang="en-US" altLang="ko-KR" sz="2500" b="1" dirty="0">
                <a:solidFill>
                  <a:schemeClr val="bg1"/>
                </a:solidFill>
              </a:rPr>
              <a:t>(LOOP)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217750-4BD6-434E-83FE-B41D5E96F005}"/>
              </a:ext>
            </a:extLst>
          </p:cNvPr>
          <p:cNvSpPr txBox="1"/>
          <p:nvPr/>
        </p:nvSpPr>
        <p:spPr>
          <a:xfrm>
            <a:off x="754912" y="1031358"/>
            <a:ext cx="10823944" cy="549381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300" dirty="0">
                <a:solidFill>
                  <a:schemeClr val="bg1"/>
                </a:solidFill>
              </a:rPr>
              <a:t>while(1) {</a:t>
            </a:r>
          </a:p>
          <a:p>
            <a:r>
              <a:rPr lang="en-US" altLang="ko-KR" sz="1300" dirty="0">
                <a:solidFill>
                  <a:schemeClr val="bg1"/>
                </a:solidFill>
              </a:rPr>
              <a:t>  </a:t>
            </a:r>
            <a:r>
              <a:rPr lang="en-US" altLang="ko-KR" sz="1300" dirty="0" err="1">
                <a:solidFill>
                  <a:schemeClr val="bg1"/>
                </a:solidFill>
              </a:rPr>
              <a:t>ch</a:t>
            </a:r>
            <a:r>
              <a:rPr lang="en-US" altLang="ko-KR" sz="1300" dirty="0">
                <a:solidFill>
                  <a:schemeClr val="bg1"/>
                </a:solidFill>
              </a:rPr>
              <a:t> = </a:t>
            </a:r>
            <a:r>
              <a:rPr lang="en-US" altLang="ko-KR" sz="1300" dirty="0" err="1">
                <a:solidFill>
                  <a:schemeClr val="accent4"/>
                </a:solidFill>
              </a:rPr>
              <a:t>UART_ReceiveByte</a:t>
            </a:r>
            <a:r>
              <a:rPr lang="en-US" altLang="ko-KR" sz="1300" dirty="0">
                <a:solidFill>
                  <a:schemeClr val="bg1"/>
                </a:solidFill>
              </a:rPr>
              <a:t>(LPC_UART0); 	</a:t>
            </a:r>
            <a:r>
              <a:rPr lang="en-US" altLang="ko-KR" sz="1300" dirty="0">
                <a:solidFill>
                  <a:schemeClr val="accent2"/>
                </a:solidFill>
              </a:rPr>
              <a:t>// Polling</a:t>
            </a:r>
            <a:r>
              <a:rPr lang="ko-KR" altLang="en-US" sz="1300" dirty="0">
                <a:solidFill>
                  <a:schemeClr val="accent2"/>
                </a:solidFill>
              </a:rPr>
              <a:t>으로 </a:t>
            </a:r>
            <a:r>
              <a:rPr lang="en-US" altLang="ko-KR" sz="1300" dirty="0">
                <a:solidFill>
                  <a:schemeClr val="accent2"/>
                </a:solidFill>
              </a:rPr>
              <a:t>Data </a:t>
            </a:r>
            <a:r>
              <a:rPr lang="ko-KR" altLang="en-US" sz="1300" dirty="0">
                <a:solidFill>
                  <a:schemeClr val="accent2"/>
                </a:solidFill>
              </a:rPr>
              <a:t>읽어 와 </a:t>
            </a:r>
            <a:r>
              <a:rPr lang="en-US" altLang="ko-KR" sz="1300" dirty="0" err="1">
                <a:solidFill>
                  <a:schemeClr val="accent2"/>
                </a:solidFill>
              </a:rPr>
              <a:t>ch</a:t>
            </a:r>
            <a:r>
              <a:rPr lang="ko-KR" altLang="en-US" sz="1300" dirty="0">
                <a:solidFill>
                  <a:schemeClr val="accent2"/>
                </a:solidFill>
              </a:rPr>
              <a:t>에 저장</a:t>
            </a:r>
            <a:r>
              <a:rPr lang="en-US" altLang="ko-KR" sz="1300" dirty="0">
                <a:solidFill>
                  <a:schemeClr val="accent4"/>
                </a:solidFill>
              </a:rPr>
              <a:t>	</a:t>
            </a:r>
          </a:p>
          <a:p>
            <a:r>
              <a:rPr lang="en-US" altLang="ko-KR" sz="1300" dirty="0">
                <a:solidFill>
                  <a:schemeClr val="bg1"/>
                </a:solidFill>
              </a:rPr>
              <a:t>  if(</a:t>
            </a:r>
            <a:r>
              <a:rPr lang="en-US" altLang="ko-KR" sz="1300" dirty="0" err="1">
                <a:solidFill>
                  <a:schemeClr val="bg1"/>
                </a:solidFill>
              </a:rPr>
              <a:t>ch</a:t>
            </a:r>
            <a:r>
              <a:rPr lang="en-US" altLang="ko-KR" sz="1300" dirty="0">
                <a:solidFill>
                  <a:schemeClr val="bg1"/>
                </a:solidFill>
              </a:rPr>
              <a:t>){ </a:t>
            </a:r>
            <a:r>
              <a:rPr lang="en-US" altLang="ko-KR" sz="1300" dirty="0">
                <a:solidFill>
                  <a:schemeClr val="accent2"/>
                </a:solidFill>
              </a:rPr>
              <a:t>//</a:t>
            </a:r>
            <a:r>
              <a:rPr lang="en-US" altLang="ko-KR" sz="1300" dirty="0" err="1">
                <a:solidFill>
                  <a:schemeClr val="accent2"/>
                </a:solidFill>
              </a:rPr>
              <a:t>ch</a:t>
            </a:r>
            <a:r>
              <a:rPr lang="ko-KR" altLang="en-US" sz="1300" dirty="0">
                <a:solidFill>
                  <a:schemeClr val="accent2"/>
                </a:solidFill>
              </a:rPr>
              <a:t>가 존재한다면</a:t>
            </a:r>
            <a:endParaRPr lang="en-US" altLang="ko-KR" sz="1300" dirty="0">
              <a:solidFill>
                <a:schemeClr val="accent2"/>
              </a:solidFill>
            </a:endParaRPr>
          </a:p>
          <a:p>
            <a:r>
              <a:rPr lang="en-US" altLang="ko-KR" sz="1300" dirty="0">
                <a:solidFill>
                  <a:schemeClr val="bg1"/>
                </a:solidFill>
              </a:rPr>
              <a:t>    </a:t>
            </a:r>
            <a:r>
              <a:rPr lang="en-US" altLang="ko-KR" sz="1300" dirty="0" err="1">
                <a:solidFill>
                  <a:schemeClr val="bg1"/>
                </a:solidFill>
              </a:rPr>
              <a:t>aTxBuffer</a:t>
            </a:r>
            <a:r>
              <a:rPr lang="en-US" altLang="ko-KR" sz="1300" dirty="0">
                <a:solidFill>
                  <a:schemeClr val="bg1"/>
                </a:solidFill>
              </a:rPr>
              <a:t>[count] = </a:t>
            </a:r>
            <a:r>
              <a:rPr lang="en-US" altLang="ko-KR" sz="1300" dirty="0" err="1">
                <a:solidFill>
                  <a:schemeClr val="bg1"/>
                </a:solidFill>
              </a:rPr>
              <a:t>ch</a:t>
            </a:r>
            <a:r>
              <a:rPr lang="en-US" altLang="ko-KR" sz="1300" dirty="0">
                <a:solidFill>
                  <a:schemeClr val="bg1"/>
                </a:solidFill>
              </a:rPr>
              <a:t>; </a:t>
            </a:r>
            <a:r>
              <a:rPr lang="en-US" altLang="ko-KR" sz="1300" dirty="0">
                <a:solidFill>
                  <a:schemeClr val="accent2"/>
                </a:solidFill>
              </a:rPr>
              <a:t>//</a:t>
            </a:r>
            <a:r>
              <a:rPr lang="ko-KR" altLang="en-US" sz="1300" dirty="0">
                <a:solidFill>
                  <a:schemeClr val="accent2"/>
                </a:solidFill>
              </a:rPr>
              <a:t>버퍼에 </a:t>
            </a:r>
            <a:r>
              <a:rPr lang="en-US" altLang="ko-KR" sz="1300" dirty="0" err="1">
                <a:solidFill>
                  <a:schemeClr val="accent2"/>
                </a:solidFill>
              </a:rPr>
              <a:t>ch</a:t>
            </a:r>
            <a:r>
              <a:rPr lang="en-US" altLang="ko-KR" sz="1300" dirty="0">
                <a:solidFill>
                  <a:schemeClr val="accent2"/>
                </a:solidFill>
              </a:rPr>
              <a:t> </a:t>
            </a:r>
            <a:r>
              <a:rPr lang="ko-KR" altLang="en-US" sz="1300" dirty="0">
                <a:solidFill>
                  <a:schemeClr val="accent2"/>
                </a:solidFill>
              </a:rPr>
              <a:t>저장</a:t>
            </a:r>
            <a:endParaRPr lang="en-US" altLang="ko-KR" sz="1300" dirty="0">
              <a:solidFill>
                <a:schemeClr val="accent2"/>
              </a:solidFill>
            </a:endParaRPr>
          </a:p>
          <a:p>
            <a:r>
              <a:rPr lang="en-US" altLang="ko-KR" sz="1300" dirty="0">
                <a:solidFill>
                  <a:schemeClr val="bg1"/>
                </a:solidFill>
              </a:rPr>
              <a:t>    </a:t>
            </a:r>
            <a:r>
              <a:rPr lang="en-US" altLang="ko-KR" sz="1300" dirty="0" err="1">
                <a:solidFill>
                  <a:schemeClr val="bg1"/>
                </a:solidFill>
              </a:rPr>
              <a:t>UARTPuts</a:t>
            </a:r>
            <a:r>
              <a:rPr lang="en-US" altLang="ko-KR" sz="1300" dirty="0">
                <a:solidFill>
                  <a:schemeClr val="bg1"/>
                </a:solidFill>
              </a:rPr>
              <a:t>(LPC_UART0,&amp;ch); </a:t>
            </a:r>
            <a:r>
              <a:rPr lang="en-US" altLang="ko-KR" sz="1300" dirty="0">
                <a:solidFill>
                  <a:schemeClr val="accent2"/>
                </a:solidFill>
              </a:rPr>
              <a:t>//</a:t>
            </a:r>
            <a:r>
              <a:rPr lang="ko-KR" altLang="en-US" sz="1300" dirty="0" err="1">
                <a:solidFill>
                  <a:schemeClr val="accent2"/>
                </a:solidFill>
              </a:rPr>
              <a:t>하이퍼</a:t>
            </a:r>
            <a:r>
              <a:rPr lang="ko-KR" altLang="en-US" sz="1300" dirty="0">
                <a:solidFill>
                  <a:schemeClr val="accent2"/>
                </a:solidFill>
              </a:rPr>
              <a:t> 터미널로 </a:t>
            </a:r>
            <a:r>
              <a:rPr lang="en-US" altLang="ko-KR" sz="1300" dirty="0" err="1">
                <a:solidFill>
                  <a:schemeClr val="accent2"/>
                </a:solidFill>
              </a:rPr>
              <a:t>ch</a:t>
            </a:r>
            <a:r>
              <a:rPr lang="ko-KR" altLang="en-US" sz="1300" dirty="0">
                <a:solidFill>
                  <a:schemeClr val="accent2"/>
                </a:solidFill>
              </a:rPr>
              <a:t>출력</a:t>
            </a:r>
            <a:endParaRPr lang="en-US" altLang="ko-KR" sz="1300" dirty="0">
              <a:solidFill>
                <a:schemeClr val="accent2"/>
              </a:solidFill>
            </a:endParaRPr>
          </a:p>
          <a:p>
            <a:r>
              <a:rPr lang="en-US" altLang="ko-KR" sz="1300" dirty="0">
                <a:solidFill>
                  <a:schemeClr val="bg1"/>
                </a:solidFill>
              </a:rPr>
              <a:t>    if(</a:t>
            </a:r>
            <a:r>
              <a:rPr lang="en-US" altLang="ko-KR" sz="1300" dirty="0" err="1">
                <a:solidFill>
                  <a:schemeClr val="bg1"/>
                </a:solidFill>
              </a:rPr>
              <a:t>aTxBuffer</a:t>
            </a:r>
            <a:r>
              <a:rPr lang="en-US" altLang="ko-KR" sz="1300" dirty="0">
                <a:solidFill>
                  <a:schemeClr val="bg1"/>
                </a:solidFill>
              </a:rPr>
              <a:t>[count] == 0x0D) </a:t>
            </a:r>
            <a:r>
              <a:rPr lang="en-US" altLang="ko-KR" sz="1300" dirty="0">
                <a:solidFill>
                  <a:schemeClr val="accent6"/>
                </a:solidFill>
              </a:rPr>
              <a:t>{ </a:t>
            </a:r>
            <a:r>
              <a:rPr lang="en-US" altLang="ko-KR" sz="1300" dirty="0">
                <a:solidFill>
                  <a:schemeClr val="accent2"/>
                </a:solidFill>
              </a:rPr>
              <a:t>//enter</a:t>
            </a:r>
            <a:r>
              <a:rPr lang="ko-KR" altLang="en-US" sz="1300" dirty="0">
                <a:solidFill>
                  <a:schemeClr val="accent2"/>
                </a:solidFill>
              </a:rPr>
              <a:t>키</a:t>
            </a:r>
            <a:r>
              <a:rPr lang="en-US" altLang="ko-KR" sz="1300" dirty="0">
                <a:solidFill>
                  <a:schemeClr val="accent2"/>
                </a:solidFill>
              </a:rPr>
              <a:t>(0x0D) </a:t>
            </a:r>
            <a:r>
              <a:rPr lang="ko-KR" altLang="en-US" sz="1300" dirty="0">
                <a:solidFill>
                  <a:schemeClr val="accent2"/>
                </a:solidFill>
              </a:rPr>
              <a:t>를 누른 경우</a:t>
            </a:r>
            <a:endParaRPr lang="en-US" altLang="ko-KR" sz="1300" dirty="0">
              <a:solidFill>
                <a:schemeClr val="accent2"/>
              </a:solidFill>
            </a:endParaRPr>
          </a:p>
          <a:p>
            <a:r>
              <a:rPr lang="en-US" altLang="ko-KR" sz="1300" dirty="0">
                <a:solidFill>
                  <a:schemeClr val="bg1"/>
                </a:solidFill>
              </a:rPr>
              <a:t>      if(</a:t>
            </a:r>
            <a:r>
              <a:rPr lang="en-US" altLang="ko-KR" sz="1300" dirty="0" err="1">
                <a:solidFill>
                  <a:schemeClr val="bg1"/>
                </a:solidFill>
              </a:rPr>
              <a:t>strlen</a:t>
            </a:r>
            <a:r>
              <a:rPr lang="en-US" altLang="ko-KR" sz="1300" dirty="0">
                <a:solidFill>
                  <a:schemeClr val="bg1"/>
                </a:solidFill>
              </a:rPr>
              <a:t>((char *)</a:t>
            </a:r>
            <a:r>
              <a:rPr lang="en-US" altLang="ko-KR" sz="1300" dirty="0" err="1">
                <a:solidFill>
                  <a:schemeClr val="bg1"/>
                </a:solidFill>
              </a:rPr>
              <a:t>aTxBuffer</a:t>
            </a:r>
            <a:r>
              <a:rPr lang="en-US" altLang="ko-KR" sz="1300" dirty="0">
                <a:solidFill>
                  <a:schemeClr val="bg1"/>
                </a:solidFill>
              </a:rPr>
              <a:t>) &gt; 2)</a:t>
            </a:r>
            <a:r>
              <a:rPr lang="en-US" altLang="ko-KR" sz="1300" dirty="0">
                <a:solidFill>
                  <a:schemeClr val="accent5"/>
                </a:solidFill>
              </a:rPr>
              <a:t>{ </a:t>
            </a:r>
            <a:r>
              <a:rPr lang="en-US" altLang="ko-KR" sz="1300" dirty="0">
                <a:solidFill>
                  <a:schemeClr val="accent2"/>
                </a:solidFill>
              </a:rPr>
              <a:t>//</a:t>
            </a:r>
            <a:r>
              <a:rPr lang="ko-KR" altLang="en-US" sz="1300" dirty="0">
                <a:solidFill>
                  <a:schemeClr val="accent2"/>
                </a:solidFill>
              </a:rPr>
              <a:t>버퍼의 길이가 </a:t>
            </a:r>
            <a:r>
              <a:rPr lang="en-US" altLang="ko-KR" sz="1300" dirty="0">
                <a:solidFill>
                  <a:schemeClr val="accent2"/>
                </a:solidFill>
              </a:rPr>
              <a:t>2</a:t>
            </a:r>
            <a:r>
              <a:rPr lang="ko-KR" altLang="en-US" sz="1300" dirty="0">
                <a:solidFill>
                  <a:schemeClr val="accent2"/>
                </a:solidFill>
              </a:rPr>
              <a:t>보다 큰 경우</a:t>
            </a:r>
            <a:endParaRPr lang="en-US" altLang="ko-KR" sz="1300" dirty="0">
              <a:solidFill>
                <a:schemeClr val="accent2"/>
              </a:solidFill>
            </a:endParaRPr>
          </a:p>
          <a:p>
            <a:r>
              <a:rPr lang="en-US" altLang="ko-KR" sz="1300" dirty="0">
                <a:solidFill>
                  <a:schemeClr val="bg1"/>
                </a:solidFill>
              </a:rPr>
              <a:t>        </a:t>
            </a:r>
            <a:r>
              <a:rPr lang="en-US" altLang="ko-KR" sz="1300" dirty="0" err="1">
                <a:solidFill>
                  <a:schemeClr val="bg1"/>
                </a:solidFill>
              </a:rPr>
              <a:t>UARTPuts</a:t>
            </a:r>
            <a:r>
              <a:rPr lang="en-US" altLang="ko-KR" sz="1300" dirty="0">
                <a:solidFill>
                  <a:schemeClr val="bg1"/>
                </a:solidFill>
              </a:rPr>
              <a:t>(LPC_UART0,"Error !! \r\</a:t>
            </a:r>
            <a:r>
              <a:rPr lang="en-US" altLang="ko-KR" sz="1300" dirty="0" err="1">
                <a:solidFill>
                  <a:schemeClr val="bg1"/>
                </a:solidFill>
              </a:rPr>
              <a:t>nInsert</a:t>
            </a:r>
            <a:r>
              <a:rPr lang="en-US" altLang="ko-KR" sz="1300" dirty="0">
                <a:solidFill>
                  <a:schemeClr val="bg1"/>
                </a:solidFill>
              </a:rPr>
              <a:t> Key Range 1 ~ 8 \r\n"); </a:t>
            </a:r>
            <a:r>
              <a:rPr lang="en-US" altLang="ko-KR" sz="1300" dirty="0">
                <a:solidFill>
                  <a:schemeClr val="accent2"/>
                </a:solidFill>
              </a:rPr>
              <a:t>//</a:t>
            </a:r>
            <a:r>
              <a:rPr lang="ko-KR" altLang="en-US" sz="1300" dirty="0" err="1">
                <a:solidFill>
                  <a:schemeClr val="accent2"/>
                </a:solidFill>
              </a:rPr>
              <a:t>하이퍼터미널로</a:t>
            </a:r>
            <a:r>
              <a:rPr lang="ko-KR" altLang="en-US" sz="1300" dirty="0">
                <a:solidFill>
                  <a:schemeClr val="accent2"/>
                </a:solidFill>
              </a:rPr>
              <a:t> 메시지 출력</a:t>
            </a:r>
            <a:endParaRPr lang="en-US" altLang="ko-KR" sz="1300" dirty="0">
              <a:solidFill>
                <a:schemeClr val="accent2"/>
              </a:solidFill>
            </a:endParaRPr>
          </a:p>
          <a:p>
            <a:r>
              <a:rPr lang="en-US" altLang="ko-KR" sz="1300" dirty="0">
                <a:solidFill>
                  <a:schemeClr val="bg1"/>
                </a:solidFill>
              </a:rPr>
              <a:t>      </a:t>
            </a:r>
            <a:r>
              <a:rPr lang="en-US" altLang="ko-KR" sz="1300" dirty="0">
                <a:solidFill>
                  <a:schemeClr val="accent5"/>
                </a:solidFill>
              </a:rPr>
              <a:t>}</a:t>
            </a:r>
          </a:p>
          <a:p>
            <a:r>
              <a:rPr lang="en-US" altLang="ko-KR" sz="1300" dirty="0">
                <a:solidFill>
                  <a:schemeClr val="bg1"/>
                </a:solidFill>
              </a:rPr>
              <a:t>      else</a:t>
            </a:r>
            <a:r>
              <a:rPr lang="en-US" altLang="ko-KR" sz="1300" dirty="0">
                <a:solidFill>
                  <a:schemeClr val="accent5"/>
                </a:solidFill>
              </a:rPr>
              <a:t>{</a:t>
            </a:r>
          </a:p>
          <a:p>
            <a:r>
              <a:rPr lang="en-US" altLang="ko-KR" sz="1300" dirty="0">
                <a:solidFill>
                  <a:schemeClr val="bg1"/>
                </a:solidFill>
              </a:rPr>
              <a:t>        </a:t>
            </a:r>
            <a:r>
              <a:rPr lang="en-US" altLang="ko-KR" sz="1300" dirty="0" err="1">
                <a:solidFill>
                  <a:schemeClr val="bg1"/>
                </a:solidFill>
              </a:rPr>
              <a:t>UARTPuts</a:t>
            </a:r>
            <a:r>
              <a:rPr lang="en-US" altLang="ko-KR" sz="1300" dirty="0">
                <a:solidFill>
                  <a:schemeClr val="bg1"/>
                </a:solidFill>
              </a:rPr>
              <a:t>(LPC_UART0,"\r\n"); </a:t>
            </a:r>
            <a:r>
              <a:rPr lang="en-US" altLang="ko-KR" sz="1300" dirty="0">
                <a:solidFill>
                  <a:schemeClr val="accent2"/>
                </a:solidFill>
              </a:rPr>
              <a:t>// </a:t>
            </a:r>
            <a:r>
              <a:rPr lang="ko-KR" altLang="en-US" sz="1300" dirty="0" err="1">
                <a:solidFill>
                  <a:schemeClr val="accent2"/>
                </a:solidFill>
              </a:rPr>
              <a:t>하이퍼</a:t>
            </a:r>
            <a:r>
              <a:rPr lang="ko-KR" altLang="en-US" sz="1300" dirty="0">
                <a:solidFill>
                  <a:schemeClr val="accent2"/>
                </a:solidFill>
              </a:rPr>
              <a:t> 터미널로 메시지 출력</a:t>
            </a:r>
            <a:endParaRPr lang="en-US" altLang="ko-KR" sz="1300" dirty="0">
              <a:solidFill>
                <a:schemeClr val="accent2"/>
              </a:solidFill>
            </a:endParaRPr>
          </a:p>
          <a:p>
            <a:r>
              <a:rPr lang="en-US" altLang="ko-KR" sz="1300" dirty="0">
                <a:solidFill>
                  <a:schemeClr val="bg1"/>
                </a:solidFill>
              </a:rPr>
              <a:t>        if(</a:t>
            </a:r>
            <a:r>
              <a:rPr lang="en-US" altLang="ko-KR" sz="1300" dirty="0" err="1">
                <a:solidFill>
                  <a:schemeClr val="bg1"/>
                </a:solidFill>
              </a:rPr>
              <a:t>aTxBuffer</a:t>
            </a:r>
            <a:r>
              <a:rPr lang="en-US" altLang="ko-KR" sz="1300" dirty="0">
                <a:solidFill>
                  <a:schemeClr val="bg1"/>
                </a:solidFill>
              </a:rPr>
              <a:t>[0] == '1’) </a:t>
            </a:r>
            <a:r>
              <a:rPr lang="en-US" altLang="ko-KR" sz="1300" dirty="0" err="1">
                <a:solidFill>
                  <a:schemeClr val="accent4"/>
                </a:solidFill>
              </a:rPr>
              <a:t>Led_Toggle</a:t>
            </a:r>
            <a:r>
              <a:rPr lang="en-US" altLang="ko-KR" sz="1300" dirty="0">
                <a:solidFill>
                  <a:schemeClr val="bg1"/>
                </a:solidFill>
              </a:rPr>
              <a:t>(LED1); </a:t>
            </a:r>
            <a:r>
              <a:rPr lang="en-US" altLang="ko-KR" sz="1300" dirty="0">
                <a:solidFill>
                  <a:schemeClr val="accent2"/>
                </a:solidFill>
              </a:rPr>
              <a:t>// </a:t>
            </a:r>
            <a:r>
              <a:rPr lang="ko-KR" altLang="en-US" sz="1300" dirty="0">
                <a:solidFill>
                  <a:schemeClr val="accent2"/>
                </a:solidFill>
              </a:rPr>
              <a:t>버퍼</a:t>
            </a:r>
            <a:r>
              <a:rPr lang="en-US" altLang="ko-KR" sz="1300" dirty="0">
                <a:solidFill>
                  <a:schemeClr val="accent2"/>
                </a:solidFill>
              </a:rPr>
              <a:t>[0]</a:t>
            </a:r>
            <a:r>
              <a:rPr lang="ko-KR" altLang="en-US" sz="1300" dirty="0">
                <a:solidFill>
                  <a:schemeClr val="accent2"/>
                </a:solidFill>
              </a:rPr>
              <a:t>에 </a:t>
            </a:r>
            <a:r>
              <a:rPr lang="en-US" altLang="ko-KR" sz="1300" dirty="0">
                <a:solidFill>
                  <a:schemeClr val="accent2"/>
                </a:solidFill>
              </a:rPr>
              <a:t>1</a:t>
            </a:r>
            <a:r>
              <a:rPr lang="ko-KR" altLang="en-US" sz="1300" dirty="0">
                <a:solidFill>
                  <a:schemeClr val="accent2"/>
                </a:solidFill>
              </a:rPr>
              <a:t>이 들어가 </a:t>
            </a:r>
            <a:r>
              <a:rPr lang="ko-KR" altLang="en-US" sz="1300" dirty="0" err="1">
                <a:solidFill>
                  <a:schemeClr val="accent2"/>
                </a:solidFill>
              </a:rPr>
              <a:t>있는경우</a:t>
            </a:r>
            <a:r>
              <a:rPr lang="en-US" altLang="ko-KR" sz="1300" dirty="0">
                <a:solidFill>
                  <a:schemeClr val="accent2"/>
                </a:solidFill>
              </a:rPr>
              <a:t>(</a:t>
            </a:r>
            <a:r>
              <a:rPr lang="en-US" altLang="ko-KR" sz="1300" dirty="0" err="1">
                <a:solidFill>
                  <a:schemeClr val="accent2"/>
                </a:solidFill>
              </a:rPr>
              <a:t>ch</a:t>
            </a:r>
            <a:r>
              <a:rPr lang="en-US" altLang="ko-KR" sz="1300" dirty="0">
                <a:solidFill>
                  <a:schemeClr val="accent2"/>
                </a:solidFill>
              </a:rPr>
              <a:t> == 1) LED1 </a:t>
            </a:r>
            <a:r>
              <a:rPr lang="ko-KR" altLang="en-US" sz="1300" dirty="0" err="1">
                <a:solidFill>
                  <a:schemeClr val="accent2"/>
                </a:solidFill>
              </a:rPr>
              <a:t>토글</a:t>
            </a:r>
            <a:r>
              <a:rPr lang="ko-KR" altLang="en-US" sz="1300" dirty="0">
                <a:solidFill>
                  <a:schemeClr val="accent2"/>
                </a:solidFill>
              </a:rPr>
              <a:t> </a:t>
            </a:r>
            <a:r>
              <a:rPr lang="en-US" altLang="ko-KR" sz="1300" dirty="0">
                <a:solidFill>
                  <a:schemeClr val="accent2"/>
                </a:solidFill>
              </a:rPr>
              <a:t>(on -&gt; off, off -&gt; on)</a:t>
            </a:r>
          </a:p>
          <a:p>
            <a:r>
              <a:rPr lang="en-US" altLang="ko-KR" sz="1300" dirty="0">
                <a:solidFill>
                  <a:schemeClr val="bg1"/>
                </a:solidFill>
              </a:rPr>
              <a:t>        if(</a:t>
            </a:r>
            <a:r>
              <a:rPr lang="en-US" altLang="ko-KR" sz="1300" dirty="0" err="1">
                <a:solidFill>
                  <a:schemeClr val="bg1"/>
                </a:solidFill>
              </a:rPr>
              <a:t>aTxBuffer</a:t>
            </a:r>
            <a:r>
              <a:rPr lang="en-US" altLang="ko-KR" sz="1300" dirty="0">
                <a:solidFill>
                  <a:schemeClr val="bg1"/>
                </a:solidFill>
              </a:rPr>
              <a:t>[0] == '2’) </a:t>
            </a:r>
            <a:r>
              <a:rPr lang="en-US" altLang="ko-KR" sz="1300" dirty="0" err="1">
                <a:solidFill>
                  <a:schemeClr val="bg1"/>
                </a:solidFill>
              </a:rPr>
              <a:t>Led_Toggle</a:t>
            </a:r>
            <a:r>
              <a:rPr lang="en-US" altLang="ko-KR" sz="1300" dirty="0">
                <a:solidFill>
                  <a:schemeClr val="bg1"/>
                </a:solidFill>
              </a:rPr>
              <a:t>(LED2); </a:t>
            </a:r>
            <a:r>
              <a:rPr lang="en-US" altLang="ko-KR" sz="1300" dirty="0">
                <a:solidFill>
                  <a:schemeClr val="accent2"/>
                </a:solidFill>
              </a:rPr>
              <a:t>// </a:t>
            </a:r>
            <a:r>
              <a:rPr lang="ko-KR" altLang="en-US" sz="1300" dirty="0">
                <a:solidFill>
                  <a:schemeClr val="accent2"/>
                </a:solidFill>
              </a:rPr>
              <a:t>버퍼</a:t>
            </a:r>
            <a:r>
              <a:rPr lang="en-US" altLang="ko-KR" sz="1300" dirty="0">
                <a:solidFill>
                  <a:schemeClr val="accent2"/>
                </a:solidFill>
              </a:rPr>
              <a:t>[0]</a:t>
            </a:r>
            <a:r>
              <a:rPr lang="ko-KR" altLang="en-US" sz="1300" dirty="0">
                <a:solidFill>
                  <a:schemeClr val="accent2"/>
                </a:solidFill>
              </a:rPr>
              <a:t>에 </a:t>
            </a:r>
            <a:r>
              <a:rPr lang="en-US" altLang="ko-KR" sz="1300" dirty="0">
                <a:solidFill>
                  <a:schemeClr val="accent2"/>
                </a:solidFill>
              </a:rPr>
              <a:t>2</a:t>
            </a:r>
            <a:r>
              <a:rPr lang="ko-KR" altLang="en-US" sz="1300" dirty="0">
                <a:solidFill>
                  <a:schemeClr val="accent2"/>
                </a:solidFill>
              </a:rPr>
              <a:t>이 들어가 </a:t>
            </a:r>
            <a:r>
              <a:rPr lang="ko-KR" altLang="en-US" sz="1300" dirty="0" err="1">
                <a:solidFill>
                  <a:schemeClr val="accent2"/>
                </a:solidFill>
              </a:rPr>
              <a:t>있는경우</a:t>
            </a:r>
            <a:r>
              <a:rPr lang="en-US" altLang="ko-KR" sz="1300" dirty="0">
                <a:solidFill>
                  <a:schemeClr val="accent2"/>
                </a:solidFill>
              </a:rPr>
              <a:t>(</a:t>
            </a:r>
            <a:r>
              <a:rPr lang="en-US" altLang="ko-KR" sz="1300" dirty="0" err="1">
                <a:solidFill>
                  <a:schemeClr val="accent2"/>
                </a:solidFill>
              </a:rPr>
              <a:t>ch</a:t>
            </a:r>
            <a:r>
              <a:rPr lang="en-US" altLang="ko-KR" sz="1300" dirty="0">
                <a:solidFill>
                  <a:schemeClr val="accent2"/>
                </a:solidFill>
              </a:rPr>
              <a:t> == 2) LED2 </a:t>
            </a:r>
            <a:r>
              <a:rPr lang="ko-KR" altLang="en-US" sz="1300" dirty="0" err="1">
                <a:solidFill>
                  <a:schemeClr val="accent2"/>
                </a:solidFill>
              </a:rPr>
              <a:t>토글</a:t>
            </a:r>
            <a:r>
              <a:rPr lang="ko-KR" altLang="en-US" sz="1300" dirty="0">
                <a:solidFill>
                  <a:schemeClr val="accent2"/>
                </a:solidFill>
              </a:rPr>
              <a:t> </a:t>
            </a:r>
            <a:r>
              <a:rPr lang="en-US" altLang="ko-KR" sz="1300" dirty="0">
                <a:solidFill>
                  <a:schemeClr val="accent2"/>
                </a:solidFill>
              </a:rPr>
              <a:t>(on -&gt; off, off -&gt; on)</a:t>
            </a:r>
            <a:r>
              <a:rPr lang="en-US" altLang="ko-KR" sz="1300" dirty="0">
                <a:solidFill>
                  <a:schemeClr val="bg1"/>
                </a:solidFill>
              </a:rPr>
              <a:t> 	</a:t>
            </a:r>
          </a:p>
          <a:p>
            <a:r>
              <a:rPr lang="en-US" altLang="ko-KR" sz="1300" dirty="0">
                <a:solidFill>
                  <a:schemeClr val="bg1"/>
                </a:solidFill>
              </a:rPr>
              <a:t>        if(</a:t>
            </a:r>
            <a:r>
              <a:rPr lang="en-US" altLang="ko-KR" sz="1300" dirty="0" err="1">
                <a:solidFill>
                  <a:schemeClr val="bg1"/>
                </a:solidFill>
              </a:rPr>
              <a:t>aTxBuffer</a:t>
            </a:r>
            <a:r>
              <a:rPr lang="en-US" altLang="ko-KR" sz="1300" dirty="0">
                <a:solidFill>
                  <a:schemeClr val="bg1"/>
                </a:solidFill>
              </a:rPr>
              <a:t>[0] == '3’) </a:t>
            </a:r>
            <a:r>
              <a:rPr lang="en-US" altLang="ko-KR" sz="1300" dirty="0" err="1">
                <a:solidFill>
                  <a:schemeClr val="bg1"/>
                </a:solidFill>
              </a:rPr>
              <a:t>Led_Toggle</a:t>
            </a:r>
            <a:r>
              <a:rPr lang="en-US" altLang="ko-KR" sz="1300" dirty="0">
                <a:solidFill>
                  <a:schemeClr val="bg1"/>
                </a:solidFill>
              </a:rPr>
              <a:t>(LED3); </a:t>
            </a:r>
            <a:r>
              <a:rPr lang="en-US" altLang="ko-KR" sz="1300" dirty="0">
                <a:solidFill>
                  <a:schemeClr val="accent2"/>
                </a:solidFill>
              </a:rPr>
              <a:t>// </a:t>
            </a:r>
            <a:r>
              <a:rPr lang="ko-KR" altLang="en-US" sz="1300" dirty="0">
                <a:solidFill>
                  <a:schemeClr val="accent2"/>
                </a:solidFill>
              </a:rPr>
              <a:t>버퍼</a:t>
            </a:r>
            <a:r>
              <a:rPr lang="en-US" altLang="ko-KR" sz="1300" dirty="0">
                <a:solidFill>
                  <a:schemeClr val="accent2"/>
                </a:solidFill>
              </a:rPr>
              <a:t>[0]</a:t>
            </a:r>
            <a:r>
              <a:rPr lang="ko-KR" altLang="en-US" sz="1300" dirty="0">
                <a:solidFill>
                  <a:schemeClr val="accent2"/>
                </a:solidFill>
              </a:rPr>
              <a:t>에 </a:t>
            </a:r>
            <a:r>
              <a:rPr lang="en-US" altLang="ko-KR" sz="1300" dirty="0">
                <a:solidFill>
                  <a:schemeClr val="accent2"/>
                </a:solidFill>
              </a:rPr>
              <a:t>3</a:t>
            </a:r>
            <a:r>
              <a:rPr lang="ko-KR" altLang="en-US" sz="1300" dirty="0">
                <a:solidFill>
                  <a:schemeClr val="accent2"/>
                </a:solidFill>
              </a:rPr>
              <a:t>이 들어가 </a:t>
            </a:r>
            <a:r>
              <a:rPr lang="ko-KR" altLang="en-US" sz="1300" dirty="0" err="1">
                <a:solidFill>
                  <a:schemeClr val="accent2"/>
                </a:solidFill>
              </a:rPr>
              <a:t>있는경우</a:t>
            </a:r>
            <a:r>
              <a:rPr lang="en-US" altLang="ko-KR" sz="1300" dirty="0">
                <a:solidFill>
                  <a:schemeClr val="accent2"/>
                </a:solidFill>
              </a:rPr>
              <a:t>(</a:t>
            </a:r>
            <a:r>
              <a:rPr lang="en-US" altLang="ko-KR" sz="1300" dirty="0" err="1">
                <a:solidFill>
                  <a:schemeClr val="accent2"/>
                </a:solidFill>
              </a:rPr>
              <a:t>ch</a:t>
            </a:r>
            <a:r>
              <a:rPr lang="en-US" altLang="ko-KR" sz="1300" dirty="0">
                <a:solidFill>
                  <a:schemeClr val="accent2"/>
                </a:solidFill>
              </a:rPr>
              <a:t> == 3) LED3 </a:t>
            </a:r>
            <a:r>
              <a:rPr lang="ko-KR" altLang="en-US" sz="1300" dirty="0" err="1">
                <a:solidFill>
                  <a:schemeClr val="accent2"/>
                </a:solidFill>
              </a:rPr>
              <a:t>토글</a:t>
            </a:r>
            <a:r>
              <a:rPr lang="ko-KR" altLang="en-US" sz="1300" dirty="0">
                <a:solidFill>
                  <a:schemeClr val="accent2"/>
                </a:solidFill>
              </a:rPr>
              <a:t> </a:t>
            </a:r>
            <a:r>
              <a:rPr lang="en-US" altLang="ko-KR" sz="1300" dirty="0">
                <a:solidFill>
                  <a:schemeClr val="accent2"/>
                </a:solidFill>
              </a:rPr>
              <a:t>(on -&gt; off, off -&gt; on)</a:t>
            </a:r>
          </a:p>
          <a:p>
            <a:r>
              <a:rPr lang="en-US" altLang="ko-KR" sz="1300" dirty="0">
                <a:solidFill>
                  <a:schemeClr val="bg1"/>
                </a:solidFill>
              </a:rPr>
              <a:t>        if(</a:t>
            </a:r>
            <a:r>
              <a:rPr lang="en-US" altLang="ko-KR" sz="1300" dirty="0" err="1">
                <a:solidFill>
                  <a:schemeClr val="bg1"/>
                </a:solidFill>
              </a:rPr>
              <a:t>aTxBuffer</a:t>
            </a:r>
            <a:r>
              <a:rPr lang="en-US" altLang="ko-KR" sz="1300" dirty="0">
                <a:solidFill>
                  <a:schemeClr val="bg1"/>
                </a:solidFill>
              </a:rPr>
              <a:t>[0] == '4’) </a:t>
            </a:r>
            <a:r>
              <a:rPr lang="en-US" altLang="ko-KR" sz="1300" dirty="0" err="1">
                <a:solidFill>
                  <a:schemeClr val="bg1"/>
                </a:solidFill>
              </a:rPr>
              <a:t>Led_Toggle</a:t>
            </a:r>
            <a:r>
              <a:rPr lang="en-US" altLang="ko-KR" sz="1300" dirty="0">
                <a:solidFill>
                  <a:schemeClr val="bg1"/>
                </a:solidFill>
              </a:rPr>
              <a:t>(LED4); </a:t>
            </a:r>
            <a:r>
              <a:rPr lang="en-US" altLang="ko-KR" sz="1300" dirty="0">
                <a:solidFill>
                  <a:schemeClr val="accent2"/>
                </a:solidFill>
              </a:rPr>
              <a:t>// </a:t>
            </a:r>
            <a:r>
              <a:rPr lang="ko-KR" altLang="en-US" sz="1300" dirty="0">
                <a:solidFill>
                  <a:schemeClr val="accent2"/>
                </a:solidFill>
              </a:rPr>
              <a:t>버퍼</a:t>
            </a:r>
            <a:r>
              <a:rPr lang="en-US" altLang="ko-KR" sz="1300" dirty="0">
                <a:solidFill>
                  <a:schemeClr val="accent2"/>
                </a:solidFill>
              </a:rPr>
              <a:t>[0]</a:t>
            </a:r>
            <a:r>
              <a:rPr lang="ko-KR" altLang="en-US" sz="1300" dirty="0">
                <a:solidFill>
                  <a:schemeClr val="accent2"/>
                </a:solidFill>
              </a:rPr>
              <a:t>에 </a:t>
            </a:r>
            <a:r>
              <a:rPr lang="en-US" altLang="ko-KR" sz="1300" dirty="0">
                <a:solidFill>
                  <a:schemeClr val="accent2"/>
                </a:solidFill>
              </a:rPr>
              <a:t>4</a:t>
            </a:r>
            <a:r>
              <a:rPr lang="ko-KR" altLang="en-US" sz="1300" dirty="0">
                <a:solidFill>
                  <a:schemeClr val="accent2"/>
                </a:solidFill>
              </a:rPr>
              <a:t>이 들어가 </a:t>
            </a:r>
            <a:r>
              <a:rPr lang="ko-KR" altLang="en-US" sz="1300" dirty="0" err="1">
                <a:solidFill>
                  <a:schemeClr val="accent2"/>
                </a:solidFill>
              </a:rPr>
              <a:t>있는경우</a:t>
            </a:r>
            <a:r>
              <a:rPr lang="en-US" altLang="ko-KR" sz="1300" dirty="0">
                <a:solidFill>
                  <a:schemeClr val="accent2"/>
                </a:solidFill>
              </a:rPr>
              <a:t>(</a:t>
            </a:r>
            <a:r>
              <a:rPr lang="en-US" altLang="ko-KR" sz="1300" dirty="0" err="1">
                <a:solidFill>
                  <a:schemeClr val="accent2"/>
                </a:solidFill>
              </a:rPr>
              <a:t>ch</a:t>
            </a:r>
            <a:r>
              <a:rPr lang="en-US" altLang="ko-KR" sz="1300" dirty="0">
                <a:solidFill>
                  <a:schemeClr val="accent2"/>
                </a:solidFill>
              </a:rPr>
              <a:t> == 4) LED4 </a:t>
            </a:r>
            <a:r>
              <a:rPr lang="ko-KR" altLang="en-US" sz="1300" dirty="0" err="1">
                <a:solidFill>
                  <a:schemeClr val="accent2"/>
                </a:solidFill>
              </a:rPr>
              <a:t>토글</a:t>
            </a:r>
            <a:r>
              <a:rPr lang="ko-KR" altLang="en-US" sz="1300" dirty="0">
                <a:solidFill>
                  <a:schemeClr val="accent2"/>
                </a:solidFill>
              </a:rPr>
              <a:t> </a:t>
            </a:r>
            <a:r>
              <a:rPr lang="en-US" altLang="ko-KR" sz="1300" dirty="0">
                <a:solidFill>
                  <a:schemeClr val="accent2"/>
                </a:solidFill>
              </a:rPr>
              <a:t>(on -&gt; off, off -&gt; on)</a:t>
            </a:r>
          </a:p>
          <a:p>
            <a:r>
              <a:rPr lang="en-US" altLang="ko-KR" sz="1300" dirty="0">
                <a:solidFill>
                  <a:schemeClr val="bg1"/>
                </a:solidFill>
              </a:rPr>
              <a:t>        if(</a:t>
            </a:r>
            <a:r>
              <a:rPr lang="en-US" altLang="ko-KR" sz="1300" dirty="0" err="1">
                <a:solidFill>
                  <a:schemeClr val="bg1"/>
                </a:solidFill>
              </a:rPr>
              <a:t>aTxBuffer</a:t>
            </a:r>
            <a:r>
              <a:rPr lang="en-US" altLang="ko-KR" sz="1300" dirty="0">
                <a:solidFill>
                  <a:schemeClr val="bg1"/>
                </a:solidFill>
              </a:rPr>
              <a:t>[0] == '5’) </a:t>
            </a:r>
            <a:r>
              <a:rPr lang="en-US" altLang="ko-KR" sz="1300" dirty="0" err="1">
                <a:solidFill>
                  <a:schemeClr val="bg1"/>
                </a:solidFill>
              </a:rPr>
              <a:t>Led_Toggle</a:t>
            </a:r>
            <a:r>
              <a:rPr lang="en-US" altLang="ko-KR" sz="1300" dirty="0">
                <a:solidFill>
                  <a:schemeClr val="bg1"/>
                </a:solidFill>
              </a:rPr>
              <a:t>(LED5); </a:t>
            </a:r>
            <a:r>
              <a:rPr lang="en-US" altLang="ko-KR" sz="1300" dirty="0">
                <a:solidFill>
                  <a:schemeClr val="accent2"/>
                </a:solidFill>
              </a:rPr>
              <a:t>// </a:t>
            </a:r>
            <a:r>
              <a:rPr lang="ko-KR" altLang="en-US" sz="1300" dirty="0">
                <a:solidFill>
                  <a:schemeClr val="accent2"/>
                </a:solidFill>
              </a:rPr>
              <a:t>버퍼</a:t>
            </a:r>
            <a:r>
              <a:rPr lang="en-US" altLang="ko-KR" sz="1300" dirty="0">
                <a:solidFill>
                  <a:schemeClr val="accent2"/>
                </a:solidFill>
              </a:rPr>
              <a:t>[0]</a:t>
            </a:r>
            <a:r>
              <a:rPr lang="ko-KR" altLang="en-US" sz="1300" dirty="0">
                <a:solidFill>
                  <a:schemeClr val="accent2"/>
                </a:solidFill>
              </a:rPr>
              <a:t>에 </a:t>
            </a:r>
            <a:r>
              <a:rPr lang="en-US" altLang="ko-KR" sz="1300" dirty="0">
                <a:solidFill>
                  <a:schemeClr val="accent2"/>
                </a:solidFill>
              </a:rPr>
              <a:t>5</a:t>
            </a:r>
            <a:r>
              <a:rPr lang="ko-KR" altLang="en-US" sz="1300" dirty="0">
                <a:solidFill>
                  <a:schemeClr val="accent2"/>
                </a:solidFill>
              </a:rPr>
              <a:t>이 들어가 </a:t>
            </a:r>
            <a:r>
              <a:rPr lang="ko-KR" altLang="en-US" sz="1300" dirty="0" err="1">
                <a:solidFill>
                  <a:schemeClr val="accent2"/>
                </a:solidFill>
              </a:rPr>
              <a:t>있는경우</a:t>
            </a:r>
            <a:r>
              <a:rPr lang="en-US" altLang="ko-KR" sz="1300" dirty="0">
                <a:solidFill>
                  <a:schemeClr val="accent2"/>
                </a:solidFill>
              </a:rPr>
              <a:t>(</a:t>
            </a:r>
            <a:r>
              <a:rPr lang="en-US" altLang="ko-KR" sz="1300" dirty="0" err="1">
                <a:solidFill>
                  <a:schemeClr val="accent2"/>
                </a:solidFill>
              </a:rPr>
              <a:t>ch</a:t>
            </a:r>
            <a:r>
              <a:rPr lang="en-US" altLang="ko-KR" sz="1300" dirty="0">
                <a:solidFill>
                  <a:schemeClr val="accent2"/>
                </a:solidFill>
              </a:rPr>
              <a:t> == 5) LED5 </a:t>
            </a:r>
            <a:r>
              <a:rPr lang="ko-KR" altLang="en-US" sz="1300" dirty="0" err="1">
                <a:solidFill>
                  <a:schemeClr val="accent2"/>
                </a:solidFill>
              </a:rPr>
              <a:t>토글</a:t>
            </a:r>
            <a:r>
              <a:rPr lang="ko-KR" altLang="en-US" sz="1300" dirty="0">
                <a:solidFill>
                  <a:schemeClr val="accent2"/>
                </a:solidFill>
              </a:rPr>
              <a:t> </a:t>
            </a:r>
            <a:r>
              <a:rPr lang="en-US" altLang="ko-KR" sz="1300" dirty="0">
                <a:solidFill>
                  <a:schemeClr val="accent2"/>
                </a:solidFill>
              </a:rPr>
              <a:t>(on -&gt; off, off -&gt; on)</a:t>
            </a:r>
          </a:p>
          <a:p>
            <a:r>
              <a:rPr lang="en-US" altLang="ko-KR" sz="1300" dirty="0">
                <a:solidFill>
                  <a:schemeClr val="bg1"/>
                </a:solidFill>
              </a:rPr>
              <a:t>        if(</a:t>
            </a:r>
            <a:r>
              <a:rPr lang="en-US" altLang="ko-KR" sz="1300" dirty="0" err="1">
                <a:solidFill>
                  <a:schemeClr val="bg1"/>
                </a:solidFill>
              </a:rPr>
              <a:t>aTxBuffer</a:t>
            </a:r>
            <a:r>
              <a:rPr lang="en-US" altLang="ko-KR" sz="1300" dirty="0">
                <a:solidFill>
                  <a:schemeClr val="bg1"/>
                </a:solidFill>
              </a:rPr>
              <a:t>[0] == '6’) </a:t>
            </a:r>
            <a:r>
              <a:rPr lang="en-US" altLang="ko-KR" sz="1300" dirty="0" err="1">
                <a:solidFill>
                  <a:schemeClr val="bg1"/>
                </a:solidFill>
              </a:rPr>
              <a:t>Led_Toggle</a:t>
            </a:r>
            <a:r>
              <a:rPr lang="en-US" altLang="ko-KR" sz="1300" dirty="0">
                <a:solidFill>
                  <a:schemeClr val="bg1"/>
                </a:solidFill>
              </a:rPr>
              <a:t>(LED6); </a:t>
            </a:r>
            <a:r>
              <a:rPr lang="en-US" altLang="ko-KR" sz="1300" dirty="0">
                <a:solidFill>
                  <a:schemeClr val="accent2"/>
                </a:solidFill>
              </a:rPr>
              <a:t>// </a:t>
            </a:r>
            <a:r>
              <a:rPr lang="ko-KR" altLang="en-US" sz="1300" dirty="0">
                <a:solidFill>
                  <a:schemeClr val="accent2"/>
                </a:solidFill>
              </a:rPr>
              <a:t>버퍼</a:t>
            </a:r>
            <a:r>
              <a:rPr lang="en-US" altLang="ko-KR" sz="1300" dirty="0">
                <a:solidFill>
                  <a:schemeClr val="accent2"/>
                </a:solidFill>
              </a:rPr>
              <a:t>[0]</a:t>
            </a:r>
            <a:r>
              <a:rPr lang="ko-KR" altLang="en-US" sz="1300" dirty="0">
                <a:solidFill>
                  <a:schemeClr val="accent2"/>
                </a:solidFill>
              </a:rPr>
              <a:t>에 </a:t>
            </a:r>
            <a:r>
              <a:rPr lang="en-US" altLang="ko-KR" sz="1300" dirty="0">
                <a:solidFill>
                  <a:schemeClr val="accent2"/>
                </a:solidFill>
              </a:rPr>
              <a:t>6</a:t>
            </a:r>
            <a:r>
              <a:rPr lang="ko-KR" altLang="en-US" sz="1300" dirty="0">
                <a:solidFill>
                  <a:schemeClr val="accent2"/>
                </a:solidFill>
              </a:rPr>
              <a:t>이 들어가 </a:t>
            </a:r>
            <a:r>
              <a:rPr lang="ko-KR" altLang="en-US" sz="1300" dirty="0" err="1">
                <a:solidFill>
                  <a:schemeClr val="accent2"/>
                </a:solidFill>
              </a:rPr>
              <a:t>있는경우</a:t>
            </a:r>
            <a:r>
              <a:rPr lang="en-US" altLang="ko-KR" sz="1300" dirty="0">
                <a:solidFill>
                  <a:schemeClr val="accent2"/>
                </a:solidFill>
              </a:rPr>
              <a:t>(</a:t>
            </a:r>
            <a:r>
              <a:rPr lang="en-US" altLang="ko-KR" sz="1300" dirty="0" err="1">
                <a:solidFill>
                  <a:schemeClr val="accent2"/>
                </a:solidFill>
              </a:rPr>
              <a:t>ch</a:t>
            </a:r>
            <a:r>
              <a:rPr lang="en-US" altLang="ko-KR" sz="1300" dirty="0">
                <a:solidFill>
                  <a:schemeClr val="accent2"/>
                </a:solidFill>
              </a:rPr>
              <a:t> == 6) LED6 </a:t>
            </a:r>
            <a:r>
              <a:rPr lang="ko-KR" altLang="en-US" sz="1300" dirty="0" err="1">
                <a:solidFill>
                  <a:schemeClr val="accent2"/>
                </a:solidFill>
              </a:rPr>
              <a:t>토글</a:t>
            </a:r>
            <a:r>
              <a:rPr lang="ko-KR" altLang="en-US" sz="1300" dirty="0">
                <a:solidFill>
                  <a:schemeClr val="accent2"/>
                </a:solidFill>
              </a:rPr>
              <a:t> </a:t>
            </a:r>
            <a:r>
              <a:rPr lang="en-US" altLang="ko-KR" sz="1300" dirty="0">
                <a:solidFill>
                  <a:schemeClr val="accent2"/>
                </a:solidFill>
              </a:rPr>
              <a:t>(on -&gt; off, off -&gt; on)</a:t>
            </a:r>
          </a:p>
          <a:p>
            <a:r>
              <a:rPr lang="en-US" altLang="ko-KR" sz="1300" dirty="0">
                <a:solidFill>
                  <a:schemeClr val="bg1"/>
                </a:solidFill>
              </a:rPr>
              <a:t>        if(</a:t>
            </a:r>
            <a:r>
              <a:rPr lang="en-US" altLang="ko-KR" sz="1300" dirty="0" err="1">
                <a:solidFill>
                  <a:schemeClr val="bg1"/>
                </a:solidFill>
              </a:rPr>
              <a:t>aTxBuffer</a:t>
            </a:r>
            <a:r>
              <a:rPr lang="en-US" altLang="ko-KR" sz="1300" dirty="0">
                <a:solidFill>
                  <a:schemeClr val="bg1"/>
                </a:solidFill>
              </a:rPr>
              <a:t>[0] == '7’) </a:t>
            </a:r>
            <a:r>
              <a:rPr lang="en-US" altLang="ko-KR" sz="1300" dirty="0" err="1">
                <a:solidFill>
                  <a:schemeClr val="bg1"/>
                </a:solidFill>
              </a:rPr>
              <a:t>Led_Toggle</a:t>
            </a:r>
            <a:r>
              <a:rPr lang="en-US" altLang="ko-KR" sz="1300" dirty="0">
                <a:solidFill>
                  <a:schemeClr val="bg1"/>
                </a:solidFill>
              </a:rPr>
              <a:t>(LED7); </a:t>
            </a:r>
            <a:r>
              <a:rPr lang="en-US" altLang="ko-KR" sz="1300" dirty="0">
                <a:solidFill>
                  <a:schemeClr val="accent2"/>
                </a:solidFill>
              </a:rPr>
              <a:t>// </a:t>
            </a:r>
            <a:r>
              <a:rPr lang="ko-KR" altLang="en-US" sz="1300" dirty="0">
                <a:solidFill>
                  <a:schemeClr val="accent2"/>
                </a:solidFill>
              </a:rPr>
              <a:t>버퍼</a:t>
            </a:r>
            <a:r>
              <a:rPr lang="en-US" altLang="ko-KR" sz="1300" dirty="0">
                <a:solidFill>
                  <a:schemeClr val="accent2"/>
                </a:solidFill>
              </a:rPr>
              <a:t>[0]</a:t>
            </a:r>
            <a:r>
              <a:rPr lang="ko-KR" altLang="en-US" sz="1300" dirty="0">
                <a:solidFill>
                  <a:schemeClr val="accent2"/>
                </a:solidFill>
              </a:rPr>
              <a:t>에 </a:t>
            </a:r>
            <a:r>
              <a:rPr lang="en-US" altLang="ko-KR" sz="1300" dirty="0">
                <a:solidFill>
                  <a:schemeClr val="accent2"/>
                </a:solidFill>
              </a:rPr>
              <a:t>7</a:t>
            </a:r>
            <a:r>
              <a:rPr lang="ko-KR" altLang="en-US" sz="1300" dirty="0">
                <a:solidFill>
                  <a:schemeClr val="accent2"/>
                </a:solidFill>
              </a:rPr>
              <a:t>이 들어가 </a:t>
            </a:r>
            <a:r>
              <a:rPr lang="ko-KR" altLang="en-US" sz="1300" dirty="0" err="1">
                <a:solidFill>
                  <a:schemeClr val="accent2"/>
                </a:solidFill>
              </a:rPr>
              <a:t>있는경우</a:t>
            </a:r>
            <a:r>
              <a:rPr lang="en-US" altLang="ko-KR" sz="1300" dirty="0">
                <a:solidFill>
                  <a:schemeClr val="accent2"/>
                </a:solidFill>
              </a:rPr>
              <a:t>(</a:t>
            </a:r>
            <a:r>
              <a:rPr lang="en-US" altLang="ko-KR" sz="1300" dirty="0" err="1">
                <a:solidFill>
                  <a:schemeClr val="accent2"/>
                </a:solidFill>
              </a:rPr>
              <a:t>ch</a:t>
            </a:r>
            <a:r>
              <a:rPr lang="en-US" altLang="ko-KR" sz="1300" dirty="0">
                <a:solidFill>
                  <a:schemeClr val="accent2"/>
                </a:solidFill>
              </a:rPr>
              <a:t> == 7) LED7 </a:t>
            </a:r>
            <a:r>
              <a:rPr lang="ko-KR" altLang="en-US" sz="1300" dirty="0" err="1">
                <a:solidFill>
                  <a:schemeClr val="accent2"/>
                </a:solidFill>
              </a:rPr>
              <a:t>토글</a:t>
            </a:r>
            <a:r>
              <a:rPr lang="ko-KR" altLang="en-US" sz="1300" dirty="0">
                <a:solidFill>
                  <a:schemeClr val="accent2"/>
                </a:solidFill>
              </a:rPr>
              <a:t> </a:t>
            </a:r>
            <a:r>
              <a:rPr lang="en-US" altLang="ko-KR" sz="1300" dirty="0">
                <a:solidFill>
                  <a:schemeClr val="accent2"/>
                </a:solidFill>
              </a:rPr>
              <a:t>(on -&gt; off, off -&gt; on)</a:t>
            </a:r>
          </a:p>
          <a:p>
            <a:r>
              <a:rPr lang="en-US" altLang="ko-KR" sz="1300" dirty="0">
                <a:solidFill>
                  <a:schemeClr val="bg1"/>
                </a:solidFill>
              </a:rPr>
              <a:t>        if(</a:t>
            </a:r>
            <a:r>
              <a:rPr lang="en-US" altLang="ko-KR" sz="1300" dirty="0" err="1">
                <a:solidFill>
                  <a:schemeClr val="bg1"/>
                </a:solidFill>
              </a:rPr>
              <a:t>aTxBuffer</a:t>
            </a:r>
            <a:r>
              <a:rPr lang="en-US" altLang="ko-KR" sz="1300" dirty="0">
                <a:solidFill>
                  <a:schemeClr val="bg1"/>
                </a:solidFill>
              </a:rPr>
              <a:t>[0] == '8’) </a:t>
            </a:r>
            <a:r>
              <a:rPr lang="en-US" altLang="ko-KR" sz="1300" dirty="0" err="1">
                <a:solidFill>
                  <a:schemeClr val="bg1"/>
                </a:solidFill>
              </a:rPr>
              <a:t>Led_Toggle</a:t>
            </a:r>
            <a:r>
              <a:rPr lang="en-US" altLang="ko-KR" sz="1300" dirty="0">
                <a:solidFill>
                  <a:schemeClr val="bg1"/>
                </a:solidFill>
              </a:rPr>
              <a:t>(LED8); </a:t>
            </a:r>
            <a:r>
              <a:rPr lang="en-US" altLang="ko-KR" sz="1300" dirty="0">
                <a:solidFill>
                  <a:schemeClr val="accent2"/>
                </a:solidFill>
              </a:rPr>
              <a:t>// </a:t>
            </a:r>
            <a:r>
              <a:rPr lang="ko-KR" altLang="en-US" sz="1300" dirty="0">
                <a:solidFill>
                  <a:schemeClr val="accent2"/>
                </a:solidFill>
              </a:rPr>
              <a:t>버퍼</a:t>
            </a:r>
            <a:r>
              <a:rPr lang="en-US" altLang="ko-KR" sz="1300" dirty="0">
                <a:solidFill>
                  <a:schemeClr val="accent2"/>
                </a:solidFill>
              </a:rPr>
              <a:t>[0]</a:t>
            </a:r>
            <a:r>
              <a:rPr lang="ko-KR" altLang="en-US" sz="1300" dirty="0">
                <a:solidFill>
                  <a:schemeClr val="accent2"/>
                </a:solidFill>
              </a:rPr>
              <a:t>에 </a:t>
            </a:r>
            <a:r>
              <a:rPr lang="en-US" altLang="ko-KR" sz="1300" dirty="0">
                <a:solidFill>
                  <a:schemeClr val="accent2"/>
                </a:solidFill>
              </a:rPr>
              <a:t>8</a:t>
            </a:r>
            <a:r>
              <a:rPr lang="ko-KR" altLang="en-US" sz="1300" dirty="0">
                <a:solidFill>
                  <a:schemeClr val="accent2"/>
                </a:solidFill>
              </a:rPr>
              <a:t>이 들어가 </a:t>
            </a:r>
            <a:r>
              <a:rPr lang="ko-KR" altLang="en-US" sz="1300" dirty="0" err="1">
                <a:solidFill>
                  <a:schemeClr val="accent2"/>
                </a:solidFill>
              </a:rPr>
              <a:t>있는경우</a:t>
            </a:r>
            <a:r>
              <a:rPr lang="en-US" altLang="ko-KR" sz="1300" dirty="0">
                <a:solidFill>
                  <a:schemeClr val="accent2"/>
                </a:solidFill>
              </a:rPr>
              <a:t>(</a:t>
            </a:r>
            <a:r>
              <a:rPr lang="en-US" altLang="ko-KR" sz="1300" dirty="0" err="1">
                <a:solidFill>
                  <a:schemeClr val="accent2"/>
                </a:solidFill>
              </a:rPr>
              <a:t>ch</a:t>
            </a:r>
            <a:r>
              <a:rPr lang="en-US" altLang="ko-KR" sz="1300" dirty="0">
                <a:solidFill>
                  <a:schemeClr val="accent2"/>
                </a:solidFill>
              </a:rPr>
              <a:t> == 8) LED8 </a:t>
            </a:r>
            <a:r>
              <a:rPr lang="ko-KR" altLang="en-US" sz="1300" dirty="0" err="1">
                <a:solidFill>
                  <a:schemeClr val="accent2"/>
                </a:solidFill>
              </a:rPr>
              <a:t>토글</a:t>
            </a:r>
            <a:r>
              <a:rPr lang="ko-KR" altLang="en-US" sz="1300" dirty="0">
                <a:solidFill>
                  <a:schemeClr val="accent2"/>
                </a:solidFill>
              </a:rPr>
              <a:t> </a:t>
            </a:r>
            <a:r>
              <a:rPr lang="en-US" altLang="ko-KR" sz="1300" dirty="0">
                <a:solidFill>
                  <a:schemeClr val="accent2"/>
                </a:solidFill>
              </a:rPr>
              <a:t>(on -&gt; off, off -&gt; on)</a:t>
            </a:r>
          </a:p>
          <a:p>
            <a:r>
              <a:rPr lang="en-US" altLang="ko-KR" sz="1300" dirty="0">
                <a:solidFill>
                  <a:schemeClr val="bg1"/>
                </a:solidFill>
              </a:rPr>
              <a:t>      </a:t>
            </a:r>
            <a:r>
              <a:rPr lang="en-US" altLang="ko-KR" sz="1300" dirty="0">
                <a:solidFill>
                  <a:schemeClr val="accent5"/>
                </a:solidFill>
              </a:rPr>
              <a:t>}</a:t>
            </a:r>
          </a:p>
          <a:p>
            <a:r>
              <a:rPr lang="en-US" altLang="ko-KR" sz="1300" dirty="0">
                <a:solidFill>
                  <a:schemeClr val="bg1"/>
                </a:solidFill>
              </a:rPr>
              <a:t>      count = 0; </a:t>
            </a:r>
            <a:r>
              <a:rPr lang="en-US" altLang="ko-KR" sz="1300" dirty="0">
                <a:solidFill>
                  <a:schemeClr val="accent2"/>
                </a:solidFill>
              </a:rPr>
              <a:t>//</a:t>
            </a:r>
            <a:r>
              <a:rPr lang="ko-KR" altLang="en-US" sz="1300" dirty="0">
                <a:solidFill>
                  <a:schemeClr val="accent2"/>
                </a:solidFill>
              </a:rPr>
              <a:t>저장 위치 초기화</a:t>
            </a:r>
            <a:r>
              <a:rPr lang="en-US" altLang="ko-KR" sz="1300" dirty="0">
                <a:solidFill>
                  <a:schemeClr val="bg1"/>
                </a:solidFill>
              </a:rPr>
              <a:t>				</a:t>
            </a:r>
          </a:p>
          <a:p>
            <a:r>
              <a:rPr lang="en-US" altLang="ko-KR" sz="1300" dirty="0">
                <a:solidFill>
                  <a:schemeClr val="bg1"/>
                </a:solidFill>
              </a:rPr>
              <a:t>      </a:t>
            </a:r>
            <a:r>
              <a:rPr lang="en-US" altLang="ko-KR" sz="1300" dirty="0" err="1">
                <a:solidFill>
                  <a:schemeClr val="accent4"/>
                </a:solidFill>
              </a:rPr>
              <a:t>memset</a:t>
            </a:r>
            <a:r>
              <a:rPr lang="en-US" altLang="ko-KR" sz="1300" dirty="0">
                <a:solidFill>
                  <a:schemeClr val="bg1"/>
                </a:solidFill>
              </a:rPr>
              <a:t>(</a:t>
            </a:r>
            <a:r>
              <a:rPr lang="en-US" altLang="ko-KR" sz="1300" dirty="0" err="1">
                <a:solidFill>
                  <a:schemeClr val="bg1"/>
                </a:solidFill>
              </a:rPr>
              <a:t>aTxBuffer</a:t>
            </a:r>
            <a:r>
              <a:rPr lang="en-US" altLang="ko-KR" sz="1300" dirty="0">
                <a:solidFill>
                  <a:schemeClr val="bg1"/>
                </a:solidFill>
              </a:rPr>
              <a:t>, 0x00, </a:t>
            </a:r>
            <a:r>
              <a:rPr lang="en-US" altLang="ko-KR" sz="1300" dirty="0" err="1">
                <a:solidFill>
                  <a:schemeClr val="bg1"/>
                </a:solidFill>
              </a:rPr>
              <a:t>sizeof</a:t>
            </a:r>
            <a:r>
              <a:rPr lang="en-US" altLang="ko-KR" sz="1300" dirty="0">
                <a:solidFill>
                  <a:schemeClr val="bg1"/>
                </a:solidFill>
              </a:rPr>
              <a:t>(</a:t>
            </a:r>
            <a:r>
              <a:rPr lang="en-US" altLang="ko-KR" sz="1300" dirty="0" err="1">
                <a:solidFill>
                  <a:schemeClr val="bg1"/>
                </a:solidFill>
              </a:rPr>
              <a:t>aTxBuffer</a:t>
            </a:r>
            <a:r>
              <a:rPr lang="en-US" altLang="ko-KR" sz="1300" dirty="0">
                <a:solidFill>
                  <a:schemeClr val="bg1"/>
                </a:solidFill>
              </a:rPr>
              <a:t>));  </a:t>
            </a:r>
            <a:r>
              <a:rPr lang="en-US" altLang="ko-KR" sz="1300" dirty="0">
                <a:solidFill>
                  <a:schemeClr val="accent2"/>
                </a:solidFill>
              </a:rPr>
              <a:t>//buffer</a:t>
            </a:r>
            <a:r>
              <a:rPr lang="ko-KR" altLang="en-US" sz="1300" dirty="0">
                <a:solidFill>
                  <a:schemeClr val="accent2"/>
                </a:solidFill>
              </a:rPr>
              <a:t> </a:t>
            </a:r>
            <a:r>
              <a:rPr lang="en-US" altLang="ko-KR" sz="1300" dirty="0">
                <a:solidFill>
                  <a:schemeClr val="accent2"/>
                </a:solidFill>
              </a:rPr>
              <a:t>null</a:t>
            </a:r>
            <a:r>
              <a:rPr lang="ko-KR" altLang="en-US" sz="1300" dirty="0">
                <a:solidFill>
                  <a:schemeClr val="accent2"/>
                </a:solidFill>
              </a:rPr>
              <a:t>값으로 클리어</a:t>
            </a:r>
            <a:endParaRPr lang="en-US" altLang="ko-KR" sz="1300" dirty="0">
              <a:solidFill>
                <a:schemeClr val="accent2"/>
              </a:solidFill>
            </a:endParaRPr>
          </a:p>
          <a:p>
            <a:r>
              <a:rPr lang="en-US" altLang="ko-KR" sz="1300" dirty="0">
                <a:solidFill>
                  <a:schemeClr val="bg1"/>
                </a:solidFill>
              </a:rPr>
              <a:t>  </a:t>
            </a:r>
            <a:r>
              <a:rPr lang="en-US" altLang="ko-KR" sz="1300" dirty="0">
                <a:solidFill>
                  <a:schemeClr val="accent6"/>
                </a:solidFill>
              </a:rPr>
              <a:t>}</a:t>
            </a:r>
          </a:p>
          <a:p>
            <a:r>
              <a:rPr lang="en-US" altLang="ko-KR" sz="1300" dirty="0">
                <a:solidFill>
                  <a:schemeClr val="bg1"/>
                </a:solidFill>
              </a:rPr>
              <a:t>  else  </a:t>
            </a:r>
            <a:r>
              <a:rPr lang="en-US" altLang="ko-KR" sz="1300" dirty="0">
                <a:solidFill>
                  <a:schemeClr val="accent4"/>
                </a:solidFill>
              </a:rPr>
              <a:t>/</a:t>
            </a:r>
            <a:r>
              <a:rPr lang="en-US" altLang="ko-KR" sz="1300" dirty="0">
                <a:solidFill>
                  <a:schemeClr val="accent2"/>
                </a:solidFill>
              </a:rPr>
              <a:t>/</a:t>
            </a:r>
            <a:r>
              <a:rPr lang="ko-KR" altLang="en-US" sz="1300" dirty="0" err="1">
                <a:solidFill>
                  <a:schemeClr val="accent2"/>
                </a:solidFill>
              </a:rPr>
              <a:t>엔터키를</a:t>
            </a:r>
            <a:r>
              <a:rPr lang="ko-KR" altLang="en-US" sz="1300" dirty="0">
                <a:solidFill>
                  <a:schemeClr val="accent2"/>
                </a:solidFill>
              </a:rPr>
              <a:t> 누르지 않은 경우</a:t>
            </a:r>
            <a:endParaRPr lang="en-US" altLang="ko-KR" sz="1300" dirty="0">
              <a:solidFill>
                <a:schemeClr val="accent2"/>
              </a:solidFill>
            </a:endParaRPr>
          </a:p>
          <a:p>
            <a:r>
              <a:rPr lang="en-US" altLang="ko-KR" sz="1300" dirty="0">
                <a:solidFill>
                  <a:schemeClr val="bg1"/>
                </a:solidFill>
              </a:rPr>
              <a:t>    count++;  </a:t>
            </a:r>
            <a:r>
              <a:rPr lang="en-US" altLang="ko-KR" sz="1300" dirty="0">
                <a:solidFill>
                  <a:schemeClr val="accent2"/>
                </a:solidFill>
              </a:rPr>
              <a:t>//</a:t>
            </a:r>
            <a:r>
              <a:rPr lang="ko-KR" altLang="en-US" sz="1300" dirty="0">
                <a:solidFill>
                  <a:schemeClr val="accent2"/>
                </a:solidFill>
              </a:rPr>
              <a:t>다음 저장 위치로</a:t>
            </a:r>
            <a:endParaRPr lang="en-US" altLang="ko-KR" sz="1300" dirty="0">
              <a:solidFill>
                <a:schemeClr val="accent2"/>
              </a:solidFill>
            </a:endParaRPr>
          </a:p>
          <a:p>
            <a:r>
              <a:rPr lang="en-US" altLang="ko-KR" sz="1300" dirty="0">
                <a:solidFill>
                  <a:schemeClr val="bg1"/>
                </a:solidFill>
              </a:rPr>
              <a:t>}</a:t>
            </a:r>
            <a:endParaRPr lang="ko-KR" altLang="en-US" sz="1300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BD67F9F-569B-4D5D-81B6-052914A5D4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048079" y="1171575"/>
            <a:ext cx="1389010" cy="465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68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8515453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schemeClr val="bg1"/>
                </a:solidFill>
              </a:rPr>
              <a:t>Unit8_t </a:t>
            </a:r>
            <a:r>
              <a:rPr lang="en-US" altLang="ko-KR" sz="2500" b="1" dirty="0" err="1">
                <a:solidFill>
                  <a:schemeClr val="bg1"/>
                </a:solidFill>
              </a:rPr>
              <a:t>UART_ReceiveByte</a:t>
            </a:r>
            <a:r>
              <a:rPr lang="en-US" altLang="ko-KR" sz="2500" b="1" dirty="0">
                <a:solidFill>
                  <a:schemeClr val="bg1"/>
                </a:solidFill>
              </a:rPr>
              <a:t>(</a:t>
            </a:r>
            <a:r>
              <a:rPr lang="en-US" altLang="ko-KR" sz="2500" b="1" dirty="0" err="1">
                <a:solidFill>
                  <a:schemeClr val="bg1"/>
                </a:solidFill>
              </a:rPr>
              <a:t>LPC_UART_TypeDef</a:t>
            </a:r>
            <a:r>
              <a:rPr lang="en-US" altLang="ko-KR" sz="2500" b="1" dirty="0">
                <a:solidFill>
                  <a:schemeClr val="bg1"/>
                </a:solidFill>
              </a:rPr>
              <a:t>* </a:t>
            </a:r>
            <a:r>
              <a:rPr lang="en-US" altLang="ko-KR" sz="2500" b="1" dirty="0" err="1">
                <a:solidFill>
                  <a:schemeClr val="bg1"/>
                </a:solidFill>
              </a:rPr>
              <a:t>UARTx</a:t>
            </a:r>
            <a:r>
              <a:rPr lang="en-US" altLang="ko-KR" sz="2500" b="1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4EDF67-686E-4613-AF27-F0F8AD6A4944}"/>
              </a:ext>
            </a:extLst>
          </p:cNvPr>
          <p:cNvSpPr txBox="1"/>
          <p:nvPr/>
        </p:nvSpPr>
        <p:spPr>
          <a:xfrm>
            <a:off x="862463" y="1046645"/>
            <a:ext cx="9845748" cy="203132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사용 </a:t>
            </a:r>
            <a:r>
              <a:rPr lang="en-US" altLang="ko-KR" dirty="0">
                <a:solidFill>
                  <a:schemeClr val="bg1"/>
                </a:solidFill>
              </a:rPr>
              <a:t>: </a:t>
            </a:r>
            <a:r>
              <a:rPr lang="en-US" altLang="ko-KR" dirty="0" err="1">
                <a:solidFill>
                  <a:schemeClr val="bg1"/>
                </a:solidFill>
              </a:rPr>
              <a:t>ch</a:t>
            </a:r>
            <a:r>
              <a:rPr lang="en-US" altLang="ko-KR" dirty="0">
                <a:solidFill>
                  <a:schemeClr val="bg1"/>
                </a:solidFill>
              </a:rPr>
              <a:t> = </a:t>
            </a:r>
            <a:r>
              <a:rPr lang="en-US" altLang="ko-KR" dirty="0" err="1">
                <a:solidFill>
                  <a:schemeClr val="bg1"/>
                </a:solidFill>
              </a:rPr>
              <a:t>UART_ReceiveByte</a:t>
            </a:r>
            <a:r>
              <a:rPr lang="en-US" altLang="ko-KR" dirty="0">
                <a:solidFill>
                  <a:schemeClr val="bg1"/>
                </a:solidFill>
              </a:rPr>
              <a:t>(LPC_UART0);</a:t>
            </a:r>
            <a:endParaRPr lang="ko-KR" altLang="en-US" dirty="0"/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UART </a:t>
            </a:r>
            <a:r>
              <a:rPr lang="ko-KR" altLang="en-US" dirty="0">
                <a:solidFill>
                  <a:schemeClr val="bg1"/>
                </a:solidFill>
              </a:rPr>
              <a:t>주변 기기에서 단일 데이터를 수신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데이터를 반환한다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Lpc17xx.uart.c</a:t>
            </a:r>
            <a:r>
              <a:rPr lang="ko-KR" altLang="en-US" dirty="0">
                <a:solidFill>
                  <a:schemeClr val="bg1"/>
                </a:solidFill>
              </a:rPr>
              <a:t>의 </a:t>
            </a:r>
            <a:r>
              <a:rPr lang="en-US" altLang="ko-KR" dirty="0">
                <a:solidFill>
                  <a:schemeClr val="bg1"/>
                </a:solidFill>
              </a:rPr>
              <a:t>486</a:t>
            </a:r>
            <a:r>
              <a:rPr lang="ko-KR" altLang="en-US" dirty="0">
                <a:solidFill>
                  <a:schemeClr val="bg1"/>
                </a:solidFill>
              </a:rPr>
              <a:t>번째 라인에 정의됨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D4B60FE-98F2-473D-8447-B47E96B76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9577" y="3428756"/>
            <a:ext cx="4751519" cy="304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6911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4826185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500" dirty="0" err="1">
                <a:solidFill>
                  <a:schemeClr val="bg1"/>
                </a:solidFill>
              </a:rPr>
              <a:t>void</a:t>
            </a:r>
            <a:r>
              <a:rPr lang="ko-KR" altLang="en-US" sz="2500" dirty="0">
                <a:solidFill>
                  <a:schemeClr val="bg1"/>
                </a:solidFill>
              </a:rPr>
              <a:t> </a:t>
            </a:r>
            <a:r>
              <a:rPr lang="ko-KR" altLang="en-US" sz="2500" dirty="0" err="1">
                <a:solidFill>
                  <a:schemeClr val="bg1"/>
                </a:solidFill>
              </a:rPr>
              <a:t>Led_Toggle</a:t>
            </a:r>
            <a:r>
              <a:rPr lang="ko-KR" altLang="en-US" sz="2500" dirty="0">
                <a:solidFill>
                  <a:schemeClr val="bg1"/>
                </a:solidFill>
              </a:rPr>
              <a:t>(uint8_t </a:t>
            </a:r>
            <a:r>
              <a:rPr lang="ko-KR" altLang="en-US" sz="2500" dirty="0" err="1">
                <a:solidFill>
                  <a:schemeClr val="bg1"/>
                </a:solidFill>
              </a:rPr>
              <a:t>Led</a:t>
            </a:r>
            <a:r>
              <a:rPr lang="ko-KR" altLang="en-US" sz="2500" dirty="0">
                <a:solidFill>
                  <a:schemeClr val="bg1"/>
                </a:solidFill>
              </a:rPr>
              <a:t>)</a:t>
            </a:r>
            <a:r>
              <a:rPr lang="en-US" altLang="ko-KR" sz="2500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6F273EF-BCC4-4AB0-BABF-C90463A7AD62}"/>
              </a:ext>
            </a:extLst>
          </p:cNvPr>
          <p:cNvSpPr/>
          <p:nvPr/>
        </p:nvSpPr>
        <p:spPr>
          <a:xfrm>
            <a:off x="936891" y="2094682"/>
            <a:ext cx="5245396" cy="353943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400" dirty="0" err="1">
                <a:solidFill>
                  <a:schemeClr val="bg1"/>
                </a:solidFill>
              </a:rPr>
              <a:t>void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  <a:r>
              <a:rPr lang="ko-KR" altLang="en-US" sz="1400" dirty="0" err="1">
                <a:solidFill>
                  <a:schemeClr val="bg1"/>
                </a:solidFill>
              </a:rPr>
              <a:t>Led_Toggle</a:t>
            </a:r>
            <a:r>
              <a:rPr lang="ko-KR" altLang="en-US" sz="1400" dirty="0">
                <a:solidFill>
                  <a:schemeClr val="bg1"/>
                </a:solidFill>
              </a:rPr>
              <a:t>(uint8_t </a:t>
            </a:r>
            <a:r>
              <a:rPr lang="ko-KR" altLang="en-US" sz="1400" dirty="0" err="1">
                <a:solidFill>
                  <a:schemeClr val="bg1"/>
                </a:solidFill>
              </a:rPr>
              <a:t>Led</a:t>
            </a:r>
            <a:r>
              <a:rPr lang="ko-KR" altLang="en-US" sz="1400" dirty="0">
                <a:solidFill>
                  <a:schemeClr val="bg1"/>
                </a:solidFill>
              </a:rPr>
              <a:t>)</a:t>
            </a:r>
          </a:p>
          <a:p>
            <a:r>
              <a:rPr lang="ko-KR" altLang="en-US" sz="1400" dirty="0">
                <a:solidFill>
                  <a:schemeClr val="bg1"/>
                </a:solidFill>
              </a:rPr>
              <a:t>{</a:t>
            </a:r>
          </a:p>
          <a:p>
            <a:r>
              <a:rPr lang="ko-KR" altLang="en-US" sz="1400" dirty="0">
                <a:solidFill>
                  <a:schemeClr val="bg1"/>
                </a:solidFill>
              </a:rPr>
              <a:t>  </a:t>
            </a:r>
            <a:r>
              <a:rPr lang="ko-KR" altLang="en-US" sz="1400" dirty="0" err="1">
                <a:solidFill>
                  <a:schemeClr val="bg1"/>
                </a:solidFill>
              </a:rPr>
              <a:t>switch</a:t>
            </a:r>
            <a:r>
              <a:rPr lang="ko-KR" altLang="en-US" sz="1400" dirty="0">
                <a:solidFill>
                  <a:schemeClr val="bg1"/>
                </a:solidFill>
              </a:rPr>
              <a:t>(</a:t>
            </a:r>
            <a:r>
              <a:rPr lang="ko-KR" altLang="en-US" sz="1400" dirty="0" err="1">
                <a:solidFill>
                  <a:schemeClr val="bg1"/>
                </a:solidFill>
              </a:rPr>
              <a:t>Led</a:t>
            </a:r>
            <a:r>
              <a:rPr lang="ko-KR" altLang="en-US" sz="1400" dirty="0">
                <a:solidFill>
                  <a:schemeClr val="bg1"/>
                </a:solidFill>
              </a:rPr>
              <a:t>)</a:t>
            </a:r>
          </a:p>
          <a:p>
            <a:r>
              <a:rPr lang="ko-KR" altLang="en-US" sz="1400" dirty="0">
                <a:solidFill>
                  <a:schemeClr val="bg1"/>
                </a:solidFill>
              </a:rPr>
              <a:t>  {</a:t>
            </a:r>
          </a:p>
          <a:p>
            <a:r>
              <a:rPr lang="ko-KR" altLang="en-US" sz="1400" dirty="0">
                <a:solidFill>
                  <a:schemeClr val="bg1"/>
                </a:solidFill>
              </a:rPr>
              <a:t>    </a:t>
            </a:r>
            <a:r>
              <a:rPr lang="ko-KR" altLang="en-US" sz="1400" dirty="0" err="1">
                <a:solidFill>
                  <a:schemeClr val="bg1"/>
                </a:solidFill>
              </a:rPr>
              <a:t>case</a:t>
            </a:r>
            <a:r>
              <a:rPr lang="ko-KR" altLang="en-US" sz="1400" dirty="0">
                <a:solidFill>
                  <a:schemeClr val="bg1"/>
                </a:solidFill>
              </a:rPr>
              <a:t> 1 :</a:t>
            </a:r>
          </a:p>
          <a:p>
            <a:r>
              <a:rPr lang="ko-KR" altLang="en-US" sz="1400" dirty="0">
                <a:solidFill>
                  <a:schemeClr val="bg1"/>
                </a:solidFill>
              </a:rPr>
              <a:t>      </a:t>
            </a:r>
            <a:r>
              <a:rPr lang="ko-KR" altLang="en-US" sz="1400" dirty="0" err="1">
                <a:solidFill>
                  <a:schemeClr val="bg1"/>
                </a:solidFill>
              </a:rPr>
              <a:t>if</a:t>
            </a:r>
            <a:r>
              <a:rPr lang="ko-KR" altLang="en-US" sz="1400" dirty="0">
                <a:solidFill>
                  <a:schemeClr val="bg1"/>
                </a:solidFill>
              </a:rPr>
              <a:t>(ledStatus1 ==0) </a:t>
            </a:r>
            <a:r>
              <a:rPr lang="en-US" altLang="ko-KR" sz="1400" dirty="0">
                <a:solidFill>
                  <a:schemeClr val="accent4"/>
                </a:solidFill>
              </a:rPr>
              <a:t>//off </a:t>
            </a:r>
            <a:r>
              <a:rPr lang="ko-KR" altLang="en-US" sz="1400" dirty="0" err="1">
                <a:solidFill>
                  <a:schemeClr val="accent4"/>
                </a:solidFill>
              </a:rPr>
              <a:t>상태일경우</a:t>
            </a:r>
            <a:endParaRPr lang="en-US" altLang="ko-KR" sz="1400" dirty="0">
              <a:solidFill>
                <a:schemeClr val="accent4"/>
              </a:solidFill>
            </a:endParaRPr>
          </a:p>
          <a:p>
            <a:r>
              <a:rPr lang="en-US" altLang="ko-KR" sz="1400" dirty="0">
                <a:solidFill>
                  <a:schemeClr val="bg1"/>
                </a:solidFill>
              </a:rPr>
              <a:t>      </a:t>
            </a:r>
            <a:r>
              <a:rPr lang="ko-KR" altLang="en-US" sz="1400" dirty="0">
                <a:solidFill>
                  <a:schemeClr val="bg1"/>
                </a:solidFill>
              </a:rPr>
              <a:t>{				</a:t>
            </a:r>
          </a:p>
          <a:p>
            <a:r>
              <a:rPr lang="ko-KR" altLang="en-US" sz="1400" dirty="0">
                <a:solidFill>
                  <a:schemeClr val="bg1"/>
                </a:solidFill>
              </a:rPr>
              <a:t>        </a:t>
            </a:r>
            <a:r>
              <a:rPr lang="ko-KR" altLang="en-US" sz="1400" dirty="0" err="1">
                <a:solidFill>
                  <a:schemeClr val="bg1"/>
                </a:solidFill>
              </a:rPr>
              <a:t>Led_On</a:t>
            </a:r>
            <a:r>
              <a:rPr lang="ko-KR" altLang="en-US" sz="1400" dirty="0">
                <a:solidFill>
                  <a:schemeClr val="bg1"/>
                </a:solidFill>
              </a:rPr>
              <a:t>(LED1); </a:t>
            </a:r>
            <a:r>
              <a:rPr lang="en-US" altLang="ko-KR" sz="1400" dirty="0">
                <a:solidFill>
                  <a:schemeClr val="accent4"/>
                </a:solidFill>
              </a:rPr>
              <a:t>//LED</a:t>
            </a:r>
            <a:r>
              <a:rPr lang="ko-KR" altLang="en-US" sz="1400" dirty="0">
                <a:solidFill>
                  <a:schemeClr val="accent4"/>
                </a:solidFill>
              </a:rPr>
              <a:t> 켜기</a:t>
            </a:r>
          </a:p>
          <a:p>
            <a:r>
              <a:rPr lang="ko-KR" altLang="en-US" sz="1400" dirty="0">
                <a:solidFill>
                  <a:schemeClr val="bg1"/>
                </a:solidFill>
              </a:rPr>
              <a:t>        ledStatus1 = 1;</a:t>
            </a:r>
          </a:p>
          <a:p>
            <a:r>
              <a:rPr lang="ko-KR" altLang="en-US" sz="1400" dirty="0">
                <a:solidFill>
                  <a:schemeClr val="bg1"/>
                </a:solidFill>
              </a:rPr>
              <a:t>      }</a:t>
            </a:r>
          </a:p>
          <a:p>
            <a:r>
              <a:rPr lang="ko-KR" altLang="en-US" sz="1400" dirty="0">
                <a:solidFill>
                  <a:schemeClr val="bg1"/>
                </a:solidFill>
              </a:rPr>
              <a:t>      </a:t>
            </a:r>
            <a:r>
              <a:rPr lang="ko-KR" altLang="en-US" sz="1400" dirty="0" err="1">
                <a:solidFill>
                  <a:schemeClr val="bg1"/>
                </a:solidFill>
              </a:rPr>
              <a:t>else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>
                <a:solidFill>
                  <a:schemeClr val="accent4"/>
                </a:solidFill>
              </a:rPr>
              <a:t>//on</a:t>
            </a:r>
            <a:r>
              <a:rPr lang="ko-KR" altLang="en-US" sz="1400" dirty="0">
                <a:solidFill>
                  <a:schemeClr val="accent4"/>
                </a:solidFill>
              </a:rPr>
              <a:t> </a:t>
            </a:r>
            <a:r>
              <a:rPr lang="ko-KR" altLang="en-US" sz="1400" dirty="0" err="1">
                <a:solidFill>
                  <a:schemeClr val="accent4"/>
                </a:solidFill>
              </a:rPr>
              <a:t>상태일경우</a:t>
            </a:r>
            <a:endParaRPr lang="ko-KR" altLang="en-US" sz="1400" dirty="0">
              <a:solidFill>
                <a:schemeClr val="accent4"/>
              </a:solidFill>
            </a:endParaRPr>
          </a:p>
          <a:p>
            <a:r>
              <a:rPr lang="ko-KR" altLang="en-US" sz="1400" dirty="0">
                <a:solidFill>
                  <a:schemeClr val="bg1"/>
                </a:solidFill>
              </a:rPr>
              <a:t>      {</a:t>
            </a:r>
          </a:p>
          <a:p>
            <a:r>
              <a:rPr lang="ko-KR" altLang="en-US" sz="1400" dirty="0">
                <a:solidFill>
                  <a:schemeClr val="bg1"/>
                </a:solidFill>
              </a:rPr>
              <a:t>        </a:t>
            </a:r>
            <a:r>
              <a:rPr lang="ko-KR" altLang="en-US" sz="1400" dirty="0" err="1">
                <a:solidFill>
                  <a:schemeClr val="bg1"/>
                </a:solidFill>
              </a:rPr>
              <a:t>Led_Off</a:t>
            </a:r>
            <a:r>
              <a:rPr lang="ko-KR" altLang="en-US" sz="1400" dirty="0">
                <a:solidFill>
                  <a:schemeClr val="bg1"/>
                </a:solidFill>
              </a:rPr>
              <a:t>(LED1); </a:t>
            </a:r>
            <a:r>
              <a:rPr lang="en-US" altLang="ko-KR" sz="1400" dirty="0">
                <a:solidFill>
                  <a:schemeClr val="accent4"/>
                </a:solidFill>
              </a:rPr>
              <a:t>//LED</a:t>
            </a:r>
            <a:r>
              <a:rPr lang="ko-KR" altLang="en-US" sz="1400" dirty="0">
                <a:solidFill>
                  <a:schemeClr val="accent4"/>
                </a:solidFill>
              </a:rPr>
              <a:t> 끄기</a:t>
            </a:r>
          </a:p>
          <a:p>
            <a:r>
              <a:rPr lang="ko-KR" altLang="en-US" sz="1400" dirty="0">
                <a:solidFill>
                  <a:schemeClr val="bg1"/>
                </a:solidFill>
              </a:rPr>
              <a:t>        ledStatus1 = 0; </a:t>
            </a:r>
            <a:endParaRPr lang="en-US" altLang="ko-KR" sz="1400" dirty="0">
              <a:solidFill>
                <a:schemeClr val="bg1"/>
              </a:solidFill>
            </a:endParaRPr>
          </a:p>
          <a:p>
            <a:r>
              <a:rPr lang="en-US" altLang="ko-KR" sz="1400" dirty="0">
                <a:solidFill>
                  <a:schemeClr val="bg1"/>
                </a:solidFill>
              </a:rPr>
              <a:t>      </a:t>
            </a:r>
            <a:r>
              <a:rPr lang="ko-KR" altLang="en-US" sz="1400" dirty="0">
                <a:solidFill>
                  <a:schemeClr val="bg1"/>
                </a:solidFill>
              </a:rPr>
              <a:t>}				</a:t>
            </a:r>
          </a:p>
          <a:p>
            <a:r>
              <a:rPr lang="ko-KR" altLang="en-US" sz="1400" dirty="0">
                <a:solidFill>
                  <a:schemeClr val="bg1"/>
                </a:solidFill>
              </a:rPr>
              <a:t>      </a:t>
            </a:r>
            <a:r>
              <a:rPr lang="ko-KR" altLang="en-US" sz="1400" dirty="0" err="1">
                <a:solidFill>
                  <a:schemeClr val="bg1"/>
                </a:solidFill>
              </a:rPr>
              <a:t>break</a:t>
            </a:r>
            <a:r>
              <a:rPr lang="ko-KR" altLang="en-US" sz="1400" dirty="0">
                <a:solidFill>
                  <a:schemeClr val="bg1"/>
                </a:solidFill>
              </a:rPr>
              <a:t>;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C7946E6-48F9-4706-8DB0-D141BD0EAF2E}"/>
              </a:ext>
            </a:extLst>
          </p:cNvPr>
          <p:cNvSpPr/>
          <p:nvPr/>
        </p:nvSpPr>
        <p:spPr>
          <a:xfrm>
            <a:off x="936891" y="1354287"/>
            <a:ext cx="5245396" cy="36933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사용 </a:t>
            </a:r>
            <a:r>
              <a:rPr lang="en-US" altLang="ko-KR" dirty="0">
                <a:solidFill>
                  <a:schemeClr val="bg1"/>
                </a:solidFill>
              </a:rPr>
              <a:t>: </a:t>
            </a:r>
            <a:r>
              <a:rPr lang="en-US" altLang="ko-KR" dirty="0" err="1">
                <a:solidFill>
                  <a:schemeClr val="bg1"/>
                </a:solidFill>
              </a:rPr>
              <a:t>Led_Toggle</a:t>
            </a:r>
            <a:r>
              <a:rPr lang="en-US" altLang="ko-KR" dirty="0">
                <a:solidFill>
                  <a:schemeClr val="bg1"/>
                </a:solidFill>
              </a:rPr>
              <a:t>(LED1); 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C4C9CFD-0FE0-4651-A6B6-B672762DF2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5761" y="1018388"/>
            <a:ext cx="3797160" cy="482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471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8387863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schemeClr val="bg1"/>
                </a:solidFill>
              </a:rPr>
              <a:t>Void* </a:t>
            </a:r>
            <a:r>
              <a:rPr lang="en-US" altLang="ko-KR" sz="2500" b="1" dirty="0" err="1">
                <a:solidFill>
                  <a:schemeClr val="bg1"/>
                </a:solidFill>
              </a:rPr>
              <a:t>memset</a:t>
            </a:r>
            <a:r>
              <a:rPr lang="en-US" altLang="ko-KR" sz="2500" b="1" dirty="0">
                <a:solidFill>
                  <a:schemeClr val="bg1"/>
                </a:solidFill>
              </a:rPr>
              <a:t>(void *</a:t>
            </a:r>
            <a:r>
              <a:rPr lang="en-US" altLang="ko-KR" sz="2500" b="1" dirty="0" err="1">
                <a:solidFill>
                  <a:schemeClr val="bg1"/>
                </a:solidFill>
              </a:rPr>
              <a:t>ptr</a:t>
            </a:r>
            <a:r>
              <a:rPr lang="en-US" altLang="ko-KR" sz="2500" b="1" dirty="0">
                <a:solidFill>
                  <a:schemeClr val="bg1"/>
                </a:solidFill>
              </a:rPr>
              <a:t>, int value, </a:t>
            </a:r>
            <a:r>
              <a:rPr lang="en-US" altLang="ko-KR" sz="2500" b="1" dirty="0" err="1">
                <a:solidFill>
                  <a:schemeClr val="bg1"/>
                </a:solidFill>
              </a:rPr>
              <a:t>size_t</a:t>
            </a:r>
            <a:r>
              <a:rPr lang="en-US" altLang="ko-KR" sz="2500" b="1" dirty="0">
                <a:solidFill>
                  <a:schemeClr val="bg1"/>
                </a:solidFill>
              </a:rPr>
              <a:t> num);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3E4DFA-9D1B-491C-9607-2ED06072D029}"/>
              </a:ext>
            </a:extLst>
          </p:cNvPr>
          <p:cNvSpPr txBox="1"/>
          <p:nvPr/>
        </p:nvSpPr>
        <p:spPr>
          <a:xfrm>
            <a:off x="862463" y="1531089"/>
            <a:ext cx="10620700" cy="258532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사용 </a:t>
            </a:r>
            <a:r>
              <a:rPr lang="en-US" altLang="ko-KR" dirty="0">
                <a:solidFill>
                  <a:schemeClr val="bg1"/>
                </a:solidFill>
              </a:rPr>
              <a:t>: </a:t>
            </a:r>
            <a:r>
              <a:rPr lang="en-US" altLang="ko-KR" dirty="0" err="1">
                <a:solidFill>
                  <a:schemeClr val="bg1"/>
                </a:solidFill>
              </a:rPr>
              <a:t>memset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en-US" altLang="ko-KR" dirty="0" err="1">
                <a:solidFill>
                  <a:schemeClr val="bg1"/>
                </a:solidFill>
              </a:rPr>
              <a:t>aTxBuffer</a:t>
            </a:r>
            <a:r>
              <a:rPr lang="en-US" altLang="ko-KR" dirty="0">
                <a:solidFill>
                  <a:schemeClr val="bg1"/>
                </a:solidFill>
              </a:rPr>
              <a:t>, 0x00, </a:t>
            </a:r>
            <a:r>
              <a:rPr lang="en-US" altLang="ko-KR" dirty="0" err="1">
                <a:solidFill>
                  <a:schemeClr val="bg1"/>
                </a:solidFill>
              </a:rPr>
              <a:t>sizeof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en-US" altLang="ko-KR" dirty="0" err="1">
                <a:solidFill>
                  <a:schemeClr val="bg1"/>
                </a:solidFill>
              </a:rPr>
              <a:t>aTxBuffer</a:t>
            </a:r>
            <a:r>
              <a:rPr lang="en-US" altLang="ko-KR" dirty="0">
                <a:solidFill>
                  <a:schemeClr val="bg1"/>
                </a:solidFill>
              </a:rPr>
              <a:t>));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 err="1">
                <a:solidFill>
                  <a:schemeClr val="bg1"/>
                </a:solidFill>
              </a:rPr>
              <a:t>Ptr</a:t>
            </a:r>
            <a:r>
              <a:rPr lang="en-US" altLang="ko-KR" dirty="0">
                <a:solidFill>
                  <a:schemeClr val="bg1"/>
                </a:solidFill>
              </a:rPr>
              <a:t> : </a:t>
            </a:r>
            <a:r>
              <a:rPr lang="ko-KR" altLang="en-US" dirty="0">
                <a:solidFill>
                  <a:schemeClr val="bg1"/>
                </a:solidFill>
              </a:rPr>
              <a:t>채우고자 하는 메모리의 시작 포인터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ko-KR" altLang="en-US" dirty="0">
                <a:solidFill>
                  <a:schemeClr val="bg1"/>
                </a:solidFill>
              </a:rPr>
              <a:t>시작 주소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Value : </a:t>
            </a:r>
            <a:r>
              <a:rPr lang="ko-KR" altLang="en-US" dirty="0">
                <a:solidFill>
                  <a:schemeClr val="bg1"/>
                </a:solidFill>
              </a:rPr>
              <a:t>메모리에 채우고자 하는 값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Num:</a:t>
            </a:r>
            <a:r>
              <a:rPr lang="ko-KR" altLang="en-US" dirty="0">
                <a:solidFill>
                  <a:schemeClr val="bg1"/>
                </a:solidFill>
              </a:rPr>
              <a:t> 채우고자 하는 바이트의 수</a:t>
            </a:r>
            <a:r>
              <a:rPr lang="en-US" altLang="ko-KR" dirty="0">
                <a:solidFill>
                  <a:schemeClr val="bg1"/>
                </a:solidFill>
              </a:rPr>
              <a:t>. </a:t>
            </a:r>
            <a:r>
              <a:rPr lang="ko-KR" altLang="en-US" dirty="0">
                <a:solidFill>
                  <a:schemeClr val="bg1"/>
                </a:solidFill>
              </a:rPr>
              <a:t>즉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채우고자 하는 메모리의 크기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9562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4826185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500" b="1" dirty="0">
                <a:solidFill>
                  <a:schemeClr val="bg1"/>
                </a:solidFill>
              </a:rPr>
              <a:t>코드에서 찾을 수 있는 의문점</a:t>
            </a:r>
            <a:r>
              <a:rPr lang="en-US" altLang="ko-KR" sz="2500" b="1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9311A08-94C2-4B55-B6C6-D53B49247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463" y="1008543"/>
            <a:ext cx="5591175" cy="207645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810FEFC-B0CF-4F71-A68C-1E3ABDA40393}"/>
              </a:ext>
            </a:extLst>
          </p:cNvPr>
          <p:cNvSpPr/>
          <p:nvPr/>
        </p:nvSpPr>
        <p:spPr>
          <a:xfrm>
            <a:off x="1164771" y="2231571"/>
            <a:ext cx="2710543" cy="2721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53FAFD-43FD-4621-AEC8-D5C71AE24EC0}"/>
              </a:ext>
            </a:extLst>
          </p:cNvPr>
          <p:cNvSpPr txBox="1"/>
          <p:nvPr/>
        </p:nvSpPr>
        <p:spPr>
          <a:xfrm>
            <a:off x="6741042" y="1008543"/>
            <a:ext cx="4588495" cy="147732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버퍼의 길이를 기준으로 </a:t>
            </a:r>
            <a:r>
              <a:rPr lang="en-US" altLang="ko-KR" dirty="0">
                <a:solidFill>
                  <a:schemeClr val="bg1"/>
                </a:solidFill>
              </a:rPr>
              <a:t>if</a:t>
            </a:r>
            <a:r>
              <a:rPr lang="ko-KR" altLang="en-US" dirty="0">
                <a:solidFill>
                  <a:schemeClr val="bg1"/>
                </a:solidFill>
              </a:rPr>
              <a:t>문을 구성하여 </a:t>
            </a:r>
            <a:r>
              <a:rPr lang="en-US" altLang="ko-KR" dirty="0">
                <a:solidFill>
                  <a:schemeClr val="bg1"/>
                </a:solidFill>
              </a:rPr>
              <a:t>1~8</a:t>
            </a:r>
            <a:r>
              <a:rPr lang="ko-KR" altLang="en-US" dirty="0">
                <a:solidFill>
                  <a:schemeClr val="bg1"/>
                </a:solidFill>
              </a:rPr>
              <a:t>의 값을 구분한다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0, 9</a:t>
            </a:r>
            <a:r>
              <a:rPr lang="ko-KR" altLang="en-US" dirty="0">
                <a:solidFill>
                  <a:schemeClr val="bg1"/>
                </a:solidFill>
              </a:rPr>
              <a:t>의 경우 오류를 전송하지 않는 문제점이 존재한다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571614D-3F71-47F7-B888-FB54F49231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642" y="3190210"/>
            <a:ext cx="4124325" cy="33909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37E6A1B-F3A1-4422-AA33-98F63989F8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3967" y="3240116"/>
            <a:ext cx="4048125" cy="334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640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4826185" cy="1172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500" b="1" dirty="0">
                <a:solidFill>
                  <a:schemeClr val="bg1"/>
                </a:solidFill>
              </a:rPr>
              <a:t>코드에서 찾을 수 있는 의문점</a:t>
            </a:r>
            <a:endParaRPr lang="en-US" altLang="ko-KR" sz="250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B11AE58-7AC1-431E-981E-7D579A65E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463" y="739514"/>
            <a:ext cx="7820025" cy="34385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8E1CE3E-73AA-401D-8A61-03EA450AD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463" y="4178039"/>
            <a:ext cx="5257800" cy="2390775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60F4CE5-6D58-467E-B759-FF7934A257CF}"/>
              </a:ext>
            </a:extLst>
          </p:cNvPr>
          <p:cNvSpPr/>
          <p:nvPr/>
        </p:nvSpPr>
        <p:spPr>
          <a:xfrm>
            <a:off x="3275555" y="5443869"/>
            <a:ext cx="425588" cy="11923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9905CE0-6C2D-4E88-ACC3-FDA49395F0A2}"/>
              </a:ext>
            </a:extLst>
          </p:cNvPr>
          <p:cNvSpPr/>
          <p:nvPr/>
        </p:nvSpPr>
        <p:spPr>
          <a:xfrm>
            <a:off x="2243469" y="1419227"/>
            <a:ext cx="1032085" cy="3296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C671C9-0571-4497-801D-D23CFA8DF9B1}"/>
              </a:ext>
            </a:extLst>
          </p:cNvPr>
          <p:cNvSpPr txBox="1"/>
          <p:nvPr/>
        </p:nvSpPr>
        <p:spPr>
          <a:xfrm>
            <a:off x="6709144" y="4349289"/>
            <a:ext cx="5146157" cy="230832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Tera Term</a:t>
            </a:r>
            <a:r>
              <a:rPr lang="ko-KR" altLang="en-US" dirty="0">
                <a:solidFill>
                  <a:schemeClr val="bg1"/>
                </a:solidFill>
              </a:rPr>
              <a:t>에서 속도를 </a:t>
            </a:r>
            <a:r>
              <a:rPr lang="en-US" altLang="ko-KR" dirty="0">
                <a:solidFill>
                  <a:schemeClr val="bg1"/>
                </a:solidFill>
              </a:rPr>
              <a:t>115200</a:t>
            </a:r>
            <a:r>
              <a:rPr lang="ko-KR" altLang="en-US" dirty="0">
                <a:solidFill>
                  <a:schemeClr val="bg1"/>
                </a:solidFill>
              </a:rPr>
              <a:t>으로 바꾸는 대신 코드에서 전송 속도를 </a:t>
            </a:r>
            <a:r>
              <a:rPr lang="en-US" altLang="ko-KR" dirty="0">
                <a:solidFill>
                  <a:schemeClr val="bg1"/>
                </a:solidFill>
              </a:rPr>
              <a:t>9600</a:t>
            </a:r>
            <a:r>
              <a:rPr lang="ko-KR" altLang="en-US" dirty="0">
                <a:solidFill>
                  <a:schemeClr val="bg1"/>
                </a:solidFill>
              </a:rPr>
              <a:t>으로 바꾸어서 실행해도 깨짐없이 동작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다른 속도로 변환해도 문제없이 작동 하는 것을 확인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95663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3882740" y="2779591"/>
            <a:ext cx="4426519" cy="12988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6000" b="1" dirty="0">
                <a:solidFill>
                  <a:schemeClr val="bg1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067700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4826185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500" b="1" dirty="0">
                <a:solidFill>
                  <a:schemeClr val="bg1"/>
                </a:solidFill>
              </a:rPr>
              <a:t>예제 실행을 위한 연결</a:t>
            </a:r>
            <a:r>
              <a:rPr lang="en-US" altLang="ko-KR" sz="2500" b="1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BFB77DE-C694-4E1A-B86D-79ACB45BFAD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5" r="31994"/>
          <a:stretch/>
        </p:blipFill>
        <p:spPr>
          <a:xfrm>
            <a:off x="726795" y="1051262"/>
            <a:ext cx="7416984" cy="560632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664D9A1-C5B1-4899-B947-ED3FC5863643}"/>
              </a:ext>
            </a:extLst>
          </p:cNvPr>
          <p:cNvSpPr txBox="1"/>
          <p:nvPr/>
        </p:nvSpPr>
        <p:spPr>
          <a:xfrm>
            <a:off x="8633636" y="1189406"/>
            <a:ext cx="3253563" cy="147732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J8, J9, J11, J12, J13, J14 </a:t>
            </a:r>
            <a:r>
              <a:rPr lang="ko-KR" altLang="en-US" dirty="0">
                <a:solidFill>
                  <a:schemeClr val="bg1"/>
                </a:solidFill>
              </a:rPr>
              <a:t>점퍼 </a:t>
            </a:r>
            <a:r>
              <a:rPr lang="en-US" altLang="ko-KR" dirty="0">
                <a:solidFill>
                  <a:schemeClr val="bg1"/>
                </a:solidFill>
              </a:rPr>
              <a:t>open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USB to Serial </a:t>
            </a:r>
            <a:r>
              <a:rPr lang="ko-KR" altLang="en-US" dirty="0">
                <a:solidFill>
                  <a:schemeClr val="bg1"/>
                </a:solidFill>
              </a:rPr>
              <a:t>케이블 </a:t>
            </a:r>
            <a:r>
              <a:rPr lang="en-US" altLang="ko-KR" dirty="0">
                <a:solidFill>
                  <a:schemeClr val="bg1"/>
                </a:solidFill>
              </a:rPr>
              <a:t>UART 0 </a:t>
            </a:r>
            <a:r>
              <a:rPr lang="ko-KR" altLang="en-US" dirty="0" err="1">
                <a:solidFill>
                  <a:schemeClr val="bg1"/>
                </a:solidFill>
              </a:rPr>
              <a:t>에연결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4688D0A-2786-4E1C-B7A4-42E636EED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3636" y="3019692"/>
            <a:ext cx="3028950" cy="234315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48E50D7-30A9-4CD5-8D45-B09CB8F15654}"/>
              </a:ext>
            </a:extLst>
          </p:cNvPr>
          <p:cNvSpPr/>
          <p:nvPr/>
        </p:nvSpPr>
        <p:spPr>
          <a:xfrm>
            <a:off x="2264229" y="5595257"/>
            <a:ext cx="729342" cy="2114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58E75C1-8004-4E81-A8CF-B0103309A910}"/>
              </a:ext>
            </a:extLst>
          </p:cNvPr>
          <p:cNvSpPr/>
          <p:nvPr/>
        </p:nvSpPr>
        <p:spPr>
          <a:xfrm>
            <a:off x="3164419" y="4956290"/>
            <a:ext cx="854688" cy="3913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E23764F-8158-4DB9-A10A-DD48973DFC8A}"/>
              </a:ext>
            </a:extLst>
          </p:cNvPr>
          <p:cNvSpPr/>
          <p:nvPr/>
        </p:nvSpPr>
        <p:spPr>
          <a:xfrm>
            <a:off x="1626245" y="4810975"/>
            <a:ext cx="854688" cy="3913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595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4826185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500" b="1" dirty="0">
                <a:solidFill>
                  <a:schemeClr val="bg1"/>
                </a:solidFill>
              </a:rPr>
              <a:t>실행 영상</a:t>
            </a:r>
            <a:r>
              <a:rPr lang="en-US" altLang="ko-KR" sz="2500" b="1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2" name="KakaoTalk_20200524_163157359">
            <a:hlinkClick r:id="" action="ppaction://media"/>
            <a:extLst>
              <a:ext uri="{FF2B5EF4-FFF2-40B4-BE49-F238E27FC236}">
                <a16:creationId xmlns:a16="http://schemas.microsoft.com/office/drawing/2014/main" id="{D47FBB47-9B62-4137-979F-C82763E21A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43446" y="957238"/>
            <a:ext cx="6305107" cy="528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178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4826185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schemeClr val="bg1"/>
                </a:solidFill>
              </a:rPr>
              <a:t>UART?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6066BF-DA3B-41AD-B2DC-C8CBAA00E288}"/>
              </a:ext>
            </a:extLst>
          </p:cNvPr>
          <p:cNvSpPr txBox="1"/>
          <p:nvPr/>
        </p:nvSpPr>
        <p:spPr>
          <a:xfrm>
            <a:off x="680484" y="935665"/>
            <a:ext cx="11185451" cy="341632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UART : </a:t>
            </a:r>
            <a:r>
              <a:rPr lang="en-US" altLang="ko-KR" u="sng" dirty="0">
                <a:solidFill>
                  <a:schemeClr val="bg1"/>
                </a:solidFill>
              </a:rPr>
              <a:t>U</a:t>
            </a:r>
            <a:r>
              <a:rPr lang="en-US" altLang="ko-KR" dirty="0">
                <a:solidFill>
                  <a:schemeClr val="bg1"/>
                </a:solidFill>
              </a:rPr>
              <a:t>niversal </a:t>
            </a:r>
            <a:r>
              <a:rPr lang="en-US" altLang="ko-KR" u="sng" dirty="0">
                <a:solidFill>
                  <a:schemeClr val="bg1"/>
                </a:solidFill>
              </a:rPr>
              <a:t>A</a:t>
            </a:r>
            <a:r>
              <a:rPr lang="en-US" altLang="ko-KR" dirty="0">
                <a:solidFill>
                  <a:schemeClr val="bg1"/>
                </a:solidFill>
              </a:rPr>
              <a:t>synchronous </a:t>
            </a:r>
            <a:r>
              <a:rPr lang="en-US" altLang="ko-KR" u="sng" dirty="0">
                <a:solidFill>
                  <a:schemeClr val="bg1"/>
                </a:solidFill>
              </a:rPr>
              <a:t>R</a:t>
            </a:r>
            <a:r>
              <a:rPr lang="en-US" altLang="ko-KR" dirty="0">
                <a:solidFill>
                  <a:schemeClr val="bg1"/>
                </a:solidFill>
              </a:rPr>
              <a:t>eceiver/</a:t>
            </a:r>
            <a:r>
              <a:rPr lang="en-US" altLang="ko-KR" u="sng" dirty="0">
                <a:solidFill>
                  <a:schemeClr val="bg1"/>
                </a:solidFill>
              </a:rPr>
              <a:t>T</a:t>
            </a:r>
            <a:r>
              <a:rPr lang="en-US" altLang="ko-KR" dirty="0">
                <a:solidFill>
                  <a:schemeClr val="bg1"/>
                </a:solidFill>
              </a:rPr>
              <a:t>ransmitter, </a:t>
            </a:r>
            <a:r>
              <a:rPr lang="ko-KR" altLang="en-US" dirty="0">
                <a:solidFill>
                  <a:schemeClr val="bg1"/>
                </a:solidFill>
              </a:rPr>
              <a:t>범용 비동기화 송수신기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병렬 데이터의 형태를 직렬 방식으로 전환하여 데이터를 전송하는 컴퓨터 하드웨어의 일종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일반적으로 컴퓨터나 주변 기기의 일종으로 병렬 데이터를 직렬화 하여 통신하는 개별 집적 회로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비동기 통신이므로 동기 신호가 전달되지 않는다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수신 쪽에서 동기 신호를 찾아내어 데이터의 시작과 끝을 시간적으로 알아 처리할 수 있도록 약속되어 있음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 (</a:t>
            </a:r>
            <a:r>
              <a:rPr lang="ko-KR" altLang="en-US" dirty="0">
                <a:solidFill>
                  <a:schemeClr val="bg1"/>
                </a:solidFill>
              </a:rPr>
              <a:t>예제 코드에서 </a:t>
            </a:r>
            <a:r>
              <a:rPr lang="en-US" altLang="ko-KR" dirty="0">
                <a:solidFill>
                  <a:schemeClr val="bg1"/>
                </a:solidFill>
              </a:rPr>
              <a:t>polling </a:t>
            </a:r>
            <a:r>
              <a:rPr lang="ko-KR" altLang="en-US" dirty="0">
                <a:solidFill>
                  <a:schemeClr val="bg1"/>
                </a:solidFill>
              </a:rPr>
              <a:t>방식을 사용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UART</a:t>
            </a:r>
            <a:r>
              <a:rPr lang="ko-KR" altLang="en-US" dirty="0">
                <a:solidFill>
                  <a:schemeClr val="bg1"/>
                </a:solidFill>
              </a:rPr>
              <a:t>에서 나오는 신호는 노이즈에 약하고 통신거리에 제약이 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F1E1D01-33C2-48B7-A929-009E784F8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4187" y="4452126"/>
            <a:ext cx="6143625" cy="230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462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4826185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500" dirty="0">
                <a:solidFill>
                  <a:schemeClr val="bg1"/>
                </a:solidFill>
              </a:rPr>
              <a:t>LINE DRIVER/RECEIVER</a:t>
            </a:r>
            <a:r>
              <a:rPr lang="en-US" altLang="ko-KR" sz="2500" b="1" dirty="0">
                <a:solidFill>
                  <a:schemeClr val="bg1"/>
                </a:solidFill>
              </a:rPr>
              <a:t> 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E4EA2B5-298F-4A6B-8C65-B770F2E65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156" y="2991403"/>
            <a:ext cx="9302490" cy="30159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A7C002-FDA2-4A46-9670-AE556B904326}"/>
              </a:ext>
            </a:extLst>
          </p:cNvPr>
          <p:cNvSpPr txBox="1"/>
          <p:nvPr/>
        </p:nvSpPr>
        <p:spPr>
          <a:xfrm>
            <a:off x="967563" y="1084521"/>
            <a:ext cx="9484242" cy="175432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TTL</a:t>
            </a:r>
            <a:r>
              <a:rPr lang="ko-KR" altLang="en-US" dirty="0">
                <a:solidFill>
                  <a:schemeClr val="bg1"/>
                </a:solidFill>
              </a:rPr>
              <a:t> 신호를 받아 멀리 갈수 있도록 해주는 인터페이스 </a:t>
            </a:r>
            <a:r>
              <a:rPr lang="en-US" altLang="ko-KR" dirty="0">
                <a:solidFill>
                  <a:schemeClr val="bg1"/>
                </a:solidFill>
              </a:rPr>
              <a:t>IC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TTL(Time to Live) </a:t>
            </a:r>
            <a:r>
              <a:rPr lang="ko-KR" altLang="en-US" dirty="0">
                <a:solidFill>
                  <a:schemeClr val="bg1"/>
                </a:solidFill>
              </a:rPr>
              <a:t>패킷의 수명이 있는 신호</a:t>
            </a:r>
            <a:r>
              <a:rPr lang="en-US" altLang="ko-KR" dirty="0">
                <a:solidFill>
                  <a:schemeClr val="bg1"/>
                </a:solidFill>
              </a:rPr>
              <a:t>, UART</a:t>
            </a:r>
            <a:r>
              <a:rPr lang="ko-KR" altLang="en-US" dirty="0">
                <a:solidFill>
                  <a:schemeClr val="bg1"/>
                </a:solidFill>
              </a:rPr>
              <a:t>에서 발생하는 신호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1542935-39DA-4E13-AED6-CB4BD4C0986C}"/>
              </a:ext>
            </a:extLst>
          </p:cNvPr>
          <p:cNvSpPr/>
          <p:nvPr/>
        </p:nvSpPr>
        <p:spPr>
          <a:xfrm>
            <a:off x="1137682" y="4253023"/>
            <a:ext cx="9154634" cy="41467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970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4826185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schemeClr val="bg1"/>
                </a:solidFill>
              </a:rPr>
              <a:t>RS232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97EFF7-F573-468C-BDB7-7CB3D89F1A2D}"/>
              </a:ext>
            </a:extLst>
          </p:cNvPr>
          <p:cNvSpPr txBox="1"/>
          <p:nvPr/>
        </p:nvSpPr>
        <p:spPr>
          <a:xfrm>
            <a:off x="862463" y="1042237"/>
            <a:ext cx="10875881" cy="147732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직렬 방식의 인터페이스의 하나이다</a:t>
            </a:r>
            <a:r>
              <a:rPr lang="en-US" altLang="ko-KR" dirty="0">
                <a:solidFill>
                  <a:schemeClr val="bg1"/>
                </a:solidFill>
              </a:rPr>
              <a:t>. </a:t>
            </a:r>
            <a:r>
              <a:rPr lang="ko-KR" altLang="en-US" dirty="0" err="1">
                <a:solidFill>
                  <a:schemeClr val="bg1"/>
                </a:solidFill>
              </a:rPr>
              <a:t>인테페이스는</a:t>
            </a:r>
            <a:r>
              <a:rPr lang="ko-KR" altLang="en-US" dirty="0">
                <a:solidFill>
                  <a:schemeClr val="bg1"/>
                </a:solidFill>
              </a:rPr>
              <a:t> 포트라고도 하여 일반적으로 직렬 포트라고 불리기도 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비동기식 통신 컨트롤러</a:t>
            </a:r>
            <a:r>
              <a:rPr lang="en-US" altLang="ko-KR" dirty="0">
                <a:solidFill>
                  <a:schemeClr val="bg1"/>
                </a:solidFill>
              </a:rPr>
              <a:t>(UART)</a:t>
            </a:r>
            <a:r>
              <a:rPr lang="ko-KR" altLang="en-US" dirty="0">
                <a:solidFill>
                  <a:schemeClr val="bg1"/>
                </a:solidFill>
              </a:rPr>
              <a:t>에서 나오는 디지털신호를 외부와 인터페이스 시키는 전기적인 신호 방식의 하나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7488A6A-BD41-4CFA-AD1C-08AD90892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463" y="3072809"/>
            <a:ext cx="3499526" cy="36044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705FF47-FACA-4F1B-BCB1-351D15F866A7}"/>
              </a:ext>
            </a:extLst>
          </p:cNvPr>
          <p:cNvSpPr txBox="1"/>
          <p:nvPr/>
        </p:nvSpPr>
        <p:spPr>
          <a:xfrm>
            <a:off x="4678326" y="3179135"/>
            <a:ext cx="6943061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>
                <a:solidFill>
                  <a:schemeClr val="bg1"/>
                </a:solidFill>
              </a:rPr>
              <a:t>Pin1. DCD</a:t>
            </a:r>
            <a:r>
              <a:rPr lang="ko-KR" altLang="en-US" sz="1500">
                <a:solidFill>
                  <a:schemeClr val="bg1"/>
                </a:solidFill>
              </a:rPr>
              <a:t> </a:t>
            </a:r>
            <a:r>
              <a:rPr lang="en-US" altLang="ko-KR" sz="1500">
                <a:solidFill>
                  <a:schemeClr val="bg1"/>
                </a:solidFill>
              </a:rPr>
              <a:t>(Data Carrier Detect) : </a:t>
            </a:r>
            <a:r>
              <a:rPr lang="ko-KR" altLang="en-US" sz="1500">
                <a:solidFill>
                  <a:schemeClr val="bg1"/>
                </a:solidFill>
              </a:rPr>
              <a:t>입력 포트</a:t>
            </a:r>
          </a:p>
          <a:p>
            <a:r>
              <a:rPr lang="en-US" altLang="ko-KR" sz="1500" b="1">
                <a:solidFill>
                  <a:schemeClr val="bg1"/>
                </a:solidFill>
              </a:rPr>
              <a:t>Pin2. RXD</a:t>
            </a:r>
            <a:r>
              <a:rPr lang="ko-KR" altLang="en-US" sz="1500">
                <a:solidFill>
                  <a:schemeClr val="bg1"/>
                </a:solidFill>
              </a:rPr>
              <a:t> </a:t>
            </a:r>
            <a:r>
              <a:rPr lang="en-US" altLang="ko-KR" sz="1500">
                <a:solidFill>
                  <a:schemeClr val="bg1"/>
                </a:solidFill>
              </a:rPr>
              <a:t>(Receive Data) : </a:t>
            </a:r>
            <a:r>
              <a:rPr lang="ko-KR" altLang="en-US" sz="1500">
                <a:solidFill>
                  <a:schemeClr val="bg1"/>
                </a:solidFill>
              </a:rPr>
              <a:t>통신 데이터 입력 신호</a:t>
            </a:r>
          </a:p>
          <a:p>
            <a:r>
              <a:rPr lang="en-US" altLang="ko-KR" sz="1500" b="1">
                <a:solidFill>
                  <a:schemeClr val="bg1"/>
                </a:solidFill>
              </a:rPr>
              <a:t>Pin3. TXD</a:t>
            </a:r>
            <a:r>
              <a:rPr lang="ko-KR" altLang="en-US" sz="1500">
                <a:solidFill>
                  <a:schemeClr val="bg1"/>
                </a:solidFill>
              </a:rPr>
              <a:t> </a:t>
            </a:r>
            <a:r>
              <a:rPr lang="en-US" altLang="ko-KR" sz="1500">
                <a:solidFill>
                  <a:schemeClr val="bg1"/>
                </a:solidFill>
              </a:rPr>
              <a:t>(Tranamit Data) : </a:t>
            </a:r>
            <a:r>
              <a:rPr lang="ko-KR" altLang="en-US" sz="1500">
                <a:solidFill>
                  <a:schemeClr val="bg1"/>
                </a:solidFill>
              </a:rPr>
              <a:t>통신 데이터 출력 신호</a:t>
            </a:r>
          </a:p>
          <a:p>
            <a:r>
              <a:rPr lang="en-US" altLang="ko-KR" sz="1500" b="1">
                <a:solidFill>
                  <a:schemeClr val="bg1"/>
                </a:solidFill>
              </a:rPr>
              <a:t>Pin4. DTR</a:t>
            </a:r>
            <a:r>
              <a:rPr lang="ko-KR" altLang="en-US" sz="1500">
                <a:solidFill>
                  <a:schemeClr val="bg1"/>
                </a:solidFill>
              </a:rPr>
              <a:t> </a:t>
            </a:r>
            <a:r>
              <a:rPr lang="en-US" altLang="ko-KR" sz="1500">
                <a:solidFill>
                  <a:schemeClr val="bg1"/>
                </a:solidFill>
              </a:rPr>
              <a:t>(Data Terminal Ready) : </a:t>
            </a:r>
            <a:r>
              <a:rPr lang="ko-KR" altLang="en-US" sz="1500">
                <a:solidFill>
                  <a:schemeClr val="bg1"/>
                </a:solidFill>
              </a:rPr>
              <a:t>통신 준비 신호</a:t>
            </a:r>
            <a:r>
              <a:rPr lang="en-US" altLang="ko-KR" sz="1500">
                <a:solidFill>
                  <a:schemeClr val="bg1"/>
                </a:solidFill>
              </a:rPr>
              <a:t>. </a:t>
            </a:r>
            <a:r>
              <a:rPr lang="ko-KR" altLang="en-US" sz="1500">
                <a:solidFill>
                  <a:schemeClr val="bg1"/>
                </a:solidFill>
              </a:rPr>
              <a:t>출력 포트로 사용가능</a:t>
            </a:r>
          </a:p>
          <a:p>
            <a:r>
              <a:rPr lang="en-US" altLang="ko-KR" sz="1500" b="1">
                <a:solidFill>
                  <a:schemeClr val="bg1"/>
                </a:solidFill>
              </a:rPr>
              <a:t>Pin5. GND</a:t>
            </a:r>
            <a:r>
              <a:rPr lang="ko-KR" altLang="en-US" sz="1500">
                <a:solidFill>
                  <a:schemeClr val="bg1"/>
                </a:solidFill>
              </a:rPr>
              <a:t> </a:t>
            </a:r>
            <a:r>
              <a:rPr lang="en-US" altLang="ko-KR" sz="1500">
                <a:solidFill>
                  <a:schemeClr val="bg1"/>
                </a:solidFill>
              </a:rPr>
              <a:t>(Ground) : </a:t>
            </a:r>
            <a:r>
              <a:rPr lang="ko-KR" altLang="en-US" sz="1500">
                <a:solidFill>
                  <a:schemeClr val="bg1"/>
                </a:solidFill>
              </a:rPr>
              <a:t>신호 레벨</a:t>
            </a:r>
          </a:p>
          <a:p>
            <a:r>
              <a:rPr lang="en-US" altLang="ko-KR" sz="1500" b="1">
                <a:solidFill>
                  <a:schemeClr val="bg1"/>
                </a:solidFill>
              </a:rPr>
              <a:t>Pin6. DSR</a:t>
            </a:r>
            <a:r>
              <a:rPr lang="ko-KR" altLang="en-US" sz="1500">
                <a:solidFill>
                  <a:schemeClr val="bg1"/>
                </a:solidFill>
              </a:rPr>
              <a:t> </a:t>
            </a:r>
            <a:r>
              <a:rPr lang="en-US" altLang="ko-KR" sz="1500">
                <a:solidFill>
                  <a:schemeClr val="bg1"/>
                </a:solidFill>
              </a:rPr>
              <a:t>(Data Set Ready) : </a:t>
            </a:r>
            <a:r>
              <a:rPr lang="ko-KR" altLang="en-US" sz="1500">
                <a:solidFill>
                  <a:schemeClr val="bg1"/>
                </a:solidFill>
              </a:rPr>
              <a:t>모뎀 통신 준비 신호</a:t>
            </a:r>
            <a:r>
              <a:rPr lang="en-US" altLang="ko-KR" sz="1500">
                <a:solidFill>
                  <a:schemeClr val="bg1"/>
                </a:solidFill>
              </a:rPr>
              <a:t>, </a:t>
            </a:r>
            <a:r>
              <a:rPr lang="ko-KR" altLang="en-US" sz="1500">
                <a:solidFill>
                  <a:schemeClr val="bg1"/>
                </a:solidFill>
              </a:rPr>
              <a:t>입력 포트로도 사용가능</a:t>
            </a:r>
          </a:p>
          <a:p>
            <a:r>
              <a:rPr lang="en-US" altLang="ko-KR" sz="1500" b="1">
                <a:solidFill>
                  <a:schemeClr val="bg1"/>
                </a:solidFill>
              </a:rPr>
              <a:t>Pin7. RTS</a:t>
            </a:r>
            <a:r>
              <a:rPr lang="ko-KR" altLang="en-US" sz="1500">
                <a:solidFill>
                  <a:schemeClr val="bg1"/>
                </a:solidFill>
              </a:rPr>
              <a:t> </a:t>
            </a:r>
            <a:r>
              <a:rPr lang="en-US" altLang="ko-KR" sz="1500">
                <a:solidFill>
                  <a:schemeClr val="bg1"/>
                </a:solidFill>
              </a:rPr>
              <a:t>(Ready To Send) : </a:t>
            </a:r>
            <a:r>
              <a:rPr lang="ko-KR" altLang="en-US" sz="1500">
                <a:solidFill>
                  <a:schemeClr val="bg1"/>
                </a:solidFill>
              </a:rPr>
              <a:t>통신 준비 상태 표시</a:t>
            </a:r>
            <a:r>
              <a:rPr lang="en-US" altLang="ko-KR" sz="1500">
                <a:solidFill>
                  <a:schemeClr val="bg1"/>
                </a:solidFill>
              </a:rPr>
              <a:t>. </a:t>
            </a:r>
            <a:r>
              <a:rPr lang="ko-KR" altLang="en-US" sz="1500">
                <a:solidFill>
                  <a:schemeClr val="bg1"/>
                </a:solidFill>
              </a:rPr>
              <a:t>범용 출력 포트로도 사용가능</a:t>
            </a:r>
          </a:p>
          <a:p>
            <a:r>
              <a:rPr lang="en-US" altLang="ko-KR" sz="1500" b="1">
                <a:solidFill>
                  <a:schemeClr val="bg1"/>
                </a:solidFill>
              </a:rPr>
              <a:t>Pin8. CTS</a:t>
            </a:r>
            <a:r>
              <a:rPr lang="ko-KR" altLang="en-US" sz="1500">
                <a:solidFill>
                  <a:schemeClr val="bg1"/>
                </a:solidFill>
              </a:rPr>
              <a:t> </a:t>
            </a:r>
            <a:r>
              <a:rPr lang="en-US" altLang="ko-KR" sz="1500">
                <a:solidFill>
                  <a:schemeClr val="bg1"/>
                </a:solidFill>
              </a:rPr>
              <a:t>(Clear To Send) : </a:t>
            </a:r>
            <a:r>
              <a:rPr lang="ko-KR" altLang="en-US" sz="1500">
                <a:solidFill>
                  <a:schemeClr val="bg1"/>
                </a:solidFill>
              </a:rPr>
              <a:t>통신 준비 상태를 표시</a:t>
            </a:r>
            <a:r>
              <a:rPr lang="en-US" altLang="ko-KR" sz="1500">
                <a:solidFill>
                  <a:schemeClr val="bg1"/>
                </a:solidFill>
              </a:rPr>
              <a:t>. </a:t>
            </a:r>
            <a:r>
              <a:rPr lang="ko-KR" altLang="en-US" sz="1500">
                <a:solidFill>
                  <a:schemeClr val="bg1"/>
                </a:solidFill>
              </a:rPr>
              <a:t>범용 입력 포트로도 사용가능</a:t>
            </a:r>
          </a:p>
          <a:p>
            <a:r>
              <a:rPr lang="en-US" altLang="ko-KR" sz="1500" b="1">
                <a:solidFill>
                  <a:schemeClr val="bg1"/>
                </a:solidFill>
              </a:rPr>
              <a:t>Pin9. RI</a:t>
            </a:r>
            <a:r>
              <a:rPr lang="ko-KR" altLang="en-US" sz="1500">
                <a:solidFill>
                  <a:schemeClr val="bg1"/>
                </a:solidFill>
              </a:rPr>
              <a:t> </a:t>
            </a:r>
            <a:r>
              <a:rPr lang="en-US" altLang="ko-KR" sz="1500">
                <a:solidFill>
                  <a:schemeClr val="bg1"/>
                </a:solidFill>
              </a:rPr>
              <a:t>(Ring Indicator) : </a:t>
            </a:r>
            <a:r>
              <a:rPr lang="ko-KR" altLang="en-US" sz="1500">
                <a:solidFill>
                  <a:schemeClr val="bg1"/>
                </a:solidFill>
              </a:rPr>
              <a:t>입력 포트</a:t>
            </a:r>
          </a:p>
        </p:txBody>
      </p:sp>
    </p:spTree>
    <p:extLst>
      <p:ext uri="{BB962C8B-B14F-4D97-AF65-F5344CB8AC3E}">
        <p14:creationId xmlns:p14="http://schemas.microsoft.com/office/powerpoint/2010/main" val="864410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6537797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500" b="1" dirty="0">
                <a:solidFill>
                  <a:schemeClr val="bg1"/>
                </a:solidFill>
              </a:rPr>
              <a:t>코드 분석 </a:t>
            </a:r>
            <a:r>
              <a:rPr lang="en-US" altLang="ko-KR" sz="2500" b="1" dirty="0">
                <a:solidFill>
                  <a:schemeClr val="bg1"/>
                </a:solidFill>
              </a:rPr>
              <a:t>(</a:t>
            </a:r>
            <a:r>
              <a:rPr lang="ko-KR" altLang="en-US" sz="2500" b="1" dirty="0">
                <a:solidFill>
                  <a:schemeClr val="bg1"/>
                </a:solidFill>
              </a:rPr>
              <a:t>변수 설정 및 초기화</a:t>
            </a:r>
            <a:r>
              <a:rPr lang="en-US" altLang="ko-KR" sz="2500" b="1" dirty="0">
                <a:solidFill>
                  <a:schemeClr val="bg1"/>
                </a:solidFill>
              </a:rPr>
              <a:t>)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193D03-BBB3-4FAC-BA7E-BAA0E81DFD30}"/>
              </a:ext>
            </a:extLst>
          </p:cNvPr>
          <p:cNvSpPr txBox="1"/>
          <p:nvPr/>
        </p:nvSpPr>
        <p:spPr>
          <a:xfrm>
            <a:off x="637953" y="829340"/>
            <a:ext cx="112386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C492E60-E966-4205-B11A-7B44E145CD06}"/>
              </a:ext>
            </a:extLst>
          </p:cNvPr>
          <p:cNvSpPr/>
          <p:nvPr/>
        </p:nvSpPr>
        <p:spPr>
          <a:xfrm>
            <a:off x="1045534" y="1183283"/>
            <a:ext cx="10423451" cy="170816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500" dirty="0">
                <a:solidFill>
                  <a:srgbClr val="FFFF00"/>
                </a:solidFill>
              </a:rPr>
              <a:t>uint8_t</a:t>
            </a:r>
            <a:r>
              <a:rPr lang="ko-KR" altLang="en-US" sz="1500" dirty="0">
                <a:solidFill>
                  <a:schemeClr val="bg1"/>
                </a:solidFill>
              </a:rPr>
              <a:t> </a:t>
            </a:r>
            <a:r>
              <a:rPr lang="ko-KR" altLang="en-US" sz="1500" dirty="0" err="1">
                <a:solidFill>
                  <a:schemeClr val="bg1"/>
                </a:solidFill>
              </a:rPr>
              <a:t>ch</a:t>
            </a:r>
            <a:r>
              <a:rPr lang="ko-KR" altLang="en-US" sz="1500" dirty="0">
                <a:solidFill>
                  <a:schemeClr val="bg1"/>
                </a:solidFill>
              </a:rPr>
              <a:t>;	</a:t>
            </a:r>
          </a:p>
          <a:p>
            <a:r>
              <a:rPr lang="ko-KR" altLang="en-US" sz="1500" dirty="0">
                <a:solidFill>
                  <a:schemeClr val="bg1"/>
                </a:solidFill>
              </a:rPr>
              <a:t>uint8_t </a:t>
            </a:r>
            <a:r>
              <a:rPr lang="ko-KR" altLang="en-US" sz="1500" dirty="0" err="1">
                <a:solidFill>
                  <a:schemeClr val="bg1"/>
                </a:solidFill>
              </a:rPr>
              <a:t>aTxBuffer</a:t>
            </a:r>
            <a:r>
              <a:rPr lang="ko-KR" altLang="en-US" sz="1500" dirty="0">
                <a:solidFill>
                  <a:schemeClr val="bg1"/>
                </a:solidFill>
              </a:rPr>
              <a:t>[10]; </a:t>
            </a:r>
            <a:r>
              <a:rPr lang="en-US" altLang="ko-KR" sz="1500" dirty="0">
                <a:solidFill>
                  <a:schemeClr val="accent2"/>
                </a:solidFill>
              </a:rPr>
              <a:t>//</a:t>
            </a:r>
            <a:r>
              <a:rPr lang="ko-KR" altLang="en-US" sz="1500" dirty="0">
                <a:solidFill>
                  <a:schemeClr val="accent2"/>
                </a:solidFill>
              </a:rPr>
              <a:t>문자열 저장 버퍼</a:t>
            </a:r>
          </a:p>
          <a:p>
            <a:r>
              <a:rPr lang="en-US" altLang="ko-KR" sz="1500" dirty="0">
                <a:solidFill>
                  <a:schemeClr val="bg1"/>
                </a:solidFill>
              </a:rPr>
              <a:t>U</a:t>
            </a:r>
            <a:r>
              <a:rPr lang="ko-KR" altLang="en-US" sz="1500" dirty="0">
                <a:solidFill>
                  <a:schemeClr val="bg1"/>
                </a:solidFill>
              </a:rPr>
              <a:t>int8_t </a:t>
            </a:r>
            <a:r>
              <a:rPr lang="ko-KR" altLang="en-US" sz="1500" dirty="0" err="1">
                <a:solidFill>
                  <a:schemeClr val="bg1"/>
                </a:solidFill>
              </a:rPr>
              <a:t>count</a:t>
            </a:r>
            <a:r>
              <a:rPr lang="ko-KR" altLang="en-US" sz="1500" dirty="0">
                <a:solidFill>
                  <a:schemeClr val="bg1"/>
                </a:solidFill>
              </a:rPr>
              <a:t> = 0; </a:t>
            </a:r>
            <a:r>
              <a:rPr lang="en-US" altLang="ko-KR" sz="1500" dirty="0">
                <a:solidFill>
                  <a:schemeClr val="accent2"/>
                </a:solidFill>
              </a:rPr>
              <a:t>//</a:t>
            </a:r>
            <a:r>
              <a:rPr lang="ko-KR" altLang="en-US" sz="1500" dirty="0">
                <a:solidFill>
                  <a:schemeClr val="accent2"/>
                </a:solidFill>
              </a:rPr>
              <a:t>현재 </a:t>
            </a:r>
            <a:r>
              <a:rPr lang="en-US" altLang="ko-KR" sz="1500" dirty="0">
                <a:solidFill>
                  <a:schemeClr val="accent2"/>
                </a:solidFill>
              </a:rPr>
              <a:t>write </a:t>
            </a:r>
            <a:r>
              <a:rPr lang="ko-KR" altLang="en-US" sz="1500" dirty="0">
                <a:solidFill>
                  <a:schemeClr val="accent2"/>
                </a:solidFill>
              </a:rPr>
              <a:t>버퍼 위치</a:t>
            </a:r>
            <a:endParaRPr lang="en-US" altLang="ko-KR" sz="1500" dirty="0">
              <a:solidFill>
                <a:schemeClr val="accent2"/>
              </a:solidFill>
            </a:endParaRPr>
          </a:p>
          <a:p>
            <a:r>
              <a:rPr lang="ko-KR" altLang="en-US" sz="1500" dirty="0">
                <a:solidFill>
                  <a:schemeClr val="bg1"/>
                </a:solidFill>
              </a:rPr>
              <a:t>	</a:t>
            </a:r>
          </a:p>
          <a:p>
            <a:r>
              <a:rPr lang="ko-KR" altLang="en-US" sz="1500" dirty="0" err="1">
                <a:solidFill>
                  <a:srgbClr val="FFFF00"/>
                </a:solidFill>
              </a:rPr>
              <a:t>Led_Init</a:t>
            </a:r>
            <a:r>
              <a:rPr lang="ko-KR" altLang="en-US" sz="1500" dirty="0">
                <a:solidFill>
                  <a:schemeClr val="bg1"/>
                </a:solidFill>
              </a:rPr>
              <a:t>(LED_ALL); </a:t>
            </a:r>
            <a:r>
              <a:rPr lang="en-US" altLang="ko-KR" sz="1500" dirty="0">
                <a:solidFill>
                  <a:schemeClr val="accent2"/>
                </a:solidFill>
              </a:rPr>
              <a:t>//LED </a:t>
            </a:r>
            <a:r>
              <a:rPr lang="ko-KR" altLang="en-US" sz="1500" dirty="0">
                <a:solidFill>
                  <a:schemeClr val="accent2"/>
                </a:solidFill>
              </a:rPr>
              <a:t>전체 초기화</a:t>
            </a:r>
            <a:r>
              <a:rPr lang="ko-KR" altLang="en-US" sz="1500" dirty="0">
                <a:solidFill>
                  <a:schemeClr val="bg1"/>
                </a:solidFill>
              </a:rPr>
              <a:t>		</a:t>
            </a:r>
          </a:p>
          <a:p>
            <a:r>
              <a:rPr lang="ko-KR" altLang="en-US" sz="1500" dirty="0">
                <a:solidFill>
                  <a:srgbClr val="FFFF00"/>
                </a:solidFill>
              </a:rPr>
              <a:t>Uart0_Init</a:t>
            </a:r>
            <a:r>
              <a:rPr lang="ko-KR" altLang="en-US" sz="1500" dirty="0">
                <a:solidFill>
                  <a:schemeClr val="bg1"/>
                </a:solidFill>
              </a:rPr>
              <a:t>(); </a:t>
            </a:r>
            <a:r>
              <a:rPr lang="en-US" altLang="ko-KR" sz="1500" dirty="0">
                <a:solidFill>
                  <a:schemeClr val="accent2"/>
                </a:solidFill>
              </a:rPr>
              <a:t>//UART0</a:t>
            </a:r>
            <a:r>
              <a:rPr lang="ko-KR" altLang="en-US" sz="1500" dirty="0">
                <a:solidFill>
                  <a:schemeClr val="accent2"/>
                </a:solidFill>
              </a:rPr>
              <a:t> 초기화</a:t>
            </a:r>
            <a:endParaRPr lang="en-US" altLang="ko-KR" sz="1500" dirty="0">
              <a:solidFill>
                <a:schemeClr val="accent2"/>
              </a:solidFill>
            </a:endParaRPr>
          </a:p>
          <a:p>
            <a:r>
              <a:rPr lang="ko-KR" altLang="en-US" sz="1500" dirty="0" err="1">
                <a:solidFill>
                  <a:srgbClr val="FFFF00"/>
                </a:solidFill>
              </a:rPr>
              <a:t>UARTPuts</a:t>
            </a:r>
            <a:r>
              <a:rPr lang="ko-KR" altLang="en-US" sz="1500" dirty="0">
                <a:solidFill>
                  <a:schemeClr val="bg1"/>
                </a:solidFill>
              </a:rPr>
              <a:t>(LPC_UART0,＂\</a:t>
            </a:r>
            <a:r>
              <a:rPr lang="ko-KR" altLang="en-US" sz="1500" dirty="0" err="1">
                <a:solidFill>
                  <a:schemeClr val="bg1"/>
                </a:solidFill>
              </a:rPr>
              <a:t>r</a:t>
            </a:r>
            <a:r>
              <a:rPr lang="ko-KR" altLang="en-US" sz="1500" dirty="0">
                <a:solidFill>
                  <a:schemeClr val="bg1"/>
                </a:solidFill>
              </a:rPr>
              <a:t>\</a:t>
            </a:r>
            <a:r>
              <a:rPr lang="ko-KR" altLang="en-US" sz="1500" dirty="0" err="1">
                <a:solidFill>
                  <a:schemeClr val="bg1"/>
                </a:solidFill>
              </a:rPr>
              <a:t>n</a:t>
            </a:r>
            <a:r>
              <a:rPr lang="ko-KR" altLang="en-US" sz="1500" dirty="0">
                <a:solidFill>
                  <a:schemeClr val="bg1"/>
                </a:solidFill>
              </a:rPr>
              <a:t> </a:t>
            </a:r>
            <a:r>
              <a:rPr lang="ko-KR" altLang="en-US" sz="1500" dirty="0" err="1">
                <a:solidFill>
                  <a:schemeClr val="bg1"/>
                </a:solidFill>
              </a:rPr>
              <a:t>Enter</a:t>
            </a:r>
            <a:r>
              <a:rPr lang="ko-KR" altLang="en-US" sz="1500" dirty="0">
                <a:solidFill>
                  <a:schemeClr val="bg1"/>
                </a:solidFill>
              </a:rPr>
              <a:t> </a:t>
            </a:r>
            <a:r>
              <a:rPr lang="ko-KR" altLang="en-US" sz="1500" dirty="0" err="1">
                <a:solidFill>
                  <a:schemeClr val="bg1"/>
                </a:solidFill>
              </a:rPr>
              <a:t>the</a:t>
            </a:r>
            <a:r>
              <a:rPr lang="ko-KR" altLang="en-US" sz="1500" dirty="0">
                <a:solidFill>
                  <a:schemeClr val="bg1"/>
                </a:solidFill>
              </a:rPr>
              <a:t> </a:t>
            </a:r>
            <a:r>
              <a:rPr lang="ko-KR" altLang="en-US" sz="1500" dirty="0" err="1">
                <a:solidFill>
                  <a:schemeClr val="bg1"/>
                </a:solidFill>
              </a:rPr>
              <a:t>Content</a:t>
            </a:r>
            <a:r>
              <a:rPr lang="ko-KR" altLang="en-US" sz="1500" dirty="0">
                <a:solidFill>
                  <a:schemeClr val="bg1"/>
                </a:solidFill>
              </a:rPr>
              <a:t>, 1~8 LED </a:t>
            </a:r>
            <a:r>
              <a:rPr lang="ko-KR" altLang="en-US" sz="1500" dirty="0" err="1">
                <a:solidFill>
                  <a:schemeClr val="bg1"/>
                </a:solidFill>
              </a:rPr>
              <a:t>Toggle</a:t>
            </a:r>
            <a:r>
              <a:rPr lang="ko-KR" altLang="en-US" sz="1500" dirty="0">
                <a:solidFill>
                  <a:schemeClr val="bg1"/>
                </a:solidFill>
              </a:rPr>
              <a:t>\</a:t>
            </a:r>
            <a:r>
              <a:rPr lang="ko-KR" altLang="en-US" sz="1500" dirty="0" err="1">
                <a:solidFill>
                  <a:schemeClr val="bg1"/>
                </a:solidFill>
              </a:rPr>
              <a:t>r</a:t>
            </a:r>
            <a:r>
              <a:rPr lang="ko-KR" altLang="en-US" sz="1500" dirty="0">
                <a:solidFill>
                  <a:schemeClr val="bg1"/>
                </a:solidFill>
              </a:rPr>
              <a:t>\</a:t>
            </a:r>
            <a:r>
              <a:rPr lang="ko-KR" altLang="en-US" sz="1500" dirty="0" err="1">
                <a:solidFill>
                  <a:schemeClr val="bg1"/>
                </a:solidFill>
              </a:rPr>
              <a:t>n</a:t>
            </a:r>
            <a:r>
              <a:rPr lang="ko-KR" altLang="en-US" sz="1500" dirty="0">
                <a:solidFill>
                  <a:schemeClr val="bg1"/>
                </a:solidFill>
              </a:rPr>
              <a:t>＂);  </a:t>
            </a:r>
            <a:r>
              <a:rPr lang="en-US" altLang="ko-KR" sz="1500" dirty="0">
                <a:solidFill>
                  <a:schemeClr val="accent2"/>
                </a:solidFill>
              </a:rPr>
              <a:t>//</a:t>
            </a:r>
            <a:r>
              <a:rPr lang="ko-KR" altLang="en-US" sz="1500" dirty="0" err="1">
                <a:solidFill>
                  <a:schemeClr val="accent2"/>
                </a:solidFill>
              </a:rPr>
              <a:t>하이퍼터미널로</a:t>
            </a:r>
            <a:r>
              <a:rPr lang="ko-KR" altLang="en-US" sz="1500" dirty="0">
                <a:solidFill>
                  <a:schemeClr val="accent2"/>
                </a:solidFill>
              </a:rPr>
              <a:t> </a:t>
            </a:r>
            <a:r>
              <a:rPr lang="ko-KR" altLang="en-US" sz="1500" dirty="0" err="1">
                <a:solidFill>
                  <a:schemeClr val="accent2"/>
                </a:solidFill>
              </a:rPr>
              <a:t>메세지</a:t>
            </a:r>
            <a:r>
              <a:rPr lang="ko-KR" altLang="en-US" sz="1500" dirty="0">
                <a:solidFill>
                  <a:schemeClr val="accent2"/>
                </a:solidFill>
              </a:rPr>
              <a:t> 전송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1FEFBA-01DE-48BE-B123-29ECDB9F707D}"/>
              </a:ext>
            </a:extLst>
          </p:cNvPr>
          <p:cNvSpPr txBox="1"/>
          <p:nvPr/>
        </p:nvSpPr>
        <p:spPr>
          <a:xfrm>
            <a:off x="1041991" y="3285460"/>
            <a:ext cx="10398642" cy="170816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chemeClr val="bg1"/>
                </a:solidFill>
              </a:rPr>
              <a:t>Unit8_t : 8</a:t>
            </a:r>
            <a:r>
              <a:rPr lang="ko-KR" altLang="en-US" sz="1500" dirty="0">
                <a:solidFill>
                  <a:schemeClr val="bg1"/>
                </a:solidFill>
              </a:rPr>
              <a:t>비트 크기의 부호 없는 </a:t>
            </a:r>
            <a:r>
              <a:rPr lang="en-US" altLang="ko-KR" sz="1500" dirty="0">
                <a:solidFill>
                  <a:schemeClr val="bg1"/>
                </a:solidFill>
              </a:rPr>
              <a:t>char</a:t>
            </a:r>
            <a:r>
              <a:rPr lang="ko-KR" altLang="en-US" sz="1500" dirty="0">
                <a:solidFill>
                  <a:schemeClr val="bg1"/>
                </a:solidFill>
              </a:rPr>
              <a:t> 변수 선언 </a:t>
            </a:r>
            <a:r>
              <a:rPr lang="en-US" altLang="ko-KR" sz="1500" dirty="0">
                <a:solidFill>
                  <a:schemeClr val="bg1"/>
                </a:solidFill>
              </a:rPr>
              <a:t>(</a:t>
            </a:r>
            <a:r>
              <a:rPr lang="ko-KR" altLang="en-US" sz="1500" dirty="0">
                <a:solidFill>
                  <a:schemeClr val="bg1"/>
                </a:solidFill>
              </a:rPr>
              <a:t>예제파일의 </a:t>
            </a:r>
            <a:r>
              <a:rPr lang="en-US" altLang="ko-KR" sz="1500" dirty="0" err="1">
                <a:solidFill>
                  <a:schemeClr val="bg1"/>
                </a:solidFill>
              </a:rPr>
              <a:t>stdint.h</a:t>
            </a:r>
            <a:r>
              <a:rPr lang="ko-KR" altLang="en-US" sz="1500" dirty="0">
                <a:solidFill>
                  <a:schemeClr val="bg1"/>
                </a:solidFill>
              </a:rPr>
              <a:t>에 존재</a:t>
            </a:r>
            <a:r>
              <a:rPr lang="en-US" altLang="ko-KR" sz="1500" dirty="0">
                <a:solidFill>
                  <a:schemeClr val="bg1"/>
                </a:solidFill>
              </a:rPr>
              <a:t>)</a:t>
            </a:r>
          </a:p>
          <a:p>
            <a:endParaRPr lang="en-US" altLang="ko-KR" sz="1500" dirty="0">
              <a:solidFill>
                <a:schemeClr val="bg1"/>
              </a:solidFill>
            </a:endParaRPr>
          </a:p>
          <a:p>
            <a:r>
              <a:rPr lang="en-US" altLang="ko-KR" sz="1500" dirty="0" err="1">
                <a:solidFill>
                  <a:schemeClr val="bg1"/>
                </a:solidFill>
              </a:rPr>
              <a:t>Led_Init</a:t>
            </a:r>
            <a:r>
              <a:rPr lang="en-US" altLang="ko-KR" sz="1500" dirty="0">
                <a:solidFill>
                  <a:schemeClr val="bg1"/>
                </a:solidFill>
              </a:rPr>
              <a:t> () : Led </a:t>
            </a:r>
            <a:r>
              <a:rPr lang="ko-KR" altLang="en-US" sz="1500" dirty="0">
                <a:solidFill>
                  <a:schemeClr val="bg1"/>
                </a:solidFill>
              </a:rPr>
              <a:t>초기화</a:t>
            </a:r>
            <a:r>
              <a:rPr lang="en-US" altLang="ko-KR" sz="1500" dirty="0">
                <a:solidFill>
                  <a:schemeClr val="bg1"/>
                </a:solidFill>
              </a:rPr>
              <a:t> </a:t>
            </a:r>
            <a:r>
              <a:rPr lang="ko-KR" altLang="en-US" sz="1500" dirty="0">
                <a:solidFill>
                  <a:schemeClr val="bg1"/>
                </a:solidFill>
              </a:rPr>
              <a:t>함수</a:t>
            </a:r>
            <a:r>
              <a:rPr lang="en-US" altLang="ko-KR" sz="1500" dirty="0">
                <a:solidFill>
                  <a:schemeClr val="bg1"/>
                </a:solidFill>
              </a:rPr>
              <a:t>, LPC1768_utility.c</a:t>
            </a:r>
            <a:r>
              <a:rPr lang="ko-KR" altLang="en-US" sz="1500" dirty="0">
                <a:solidFill>
                  <a:schemeClr val="bg1"/>
                </a:solidFill>
              </a:rPr>
              <a:t>에 존재</a:t>
            </a:r>
            <a:endParaRPr lang="en-US" altLang="ko-KR" sz="1500" dirty="0">
              <a:solidFill>
                <a:schemeClr val="bg1"/>
              </a:solidFill>
            </a:endParaRPr>
          </a:p>
          <a:p>
            <a:endParaRPr lang="en-US" altLang="ko-KR" sz="1500" dirty="0">
              <a:solidFill>
                <a:schemeClr val="bg1"/>
              </a:solidFill>
            </a:endParaRPr>
          </a:p>
          <a:p>
            <a:r>
              <a:rPr lang="en-US" altLang="ko-KR" sz="1500" dirty="0">
                <a:solidFill>
                  <a:schemeClr val="bg1"/>
                </a:solidFill>
              </a:rPr>
              <a:t>Uart0_init (): UART0 </a:t>
            </a:r>
            <a:r>
              <a:rPr lang="ko-KR" altLang="en-US" sz="1500" dirty="0">
                <a:solidFill>
                  <a:schemeClr val="bg1"/>
                </a:solidFill>
              </a:rPr>
              <a:t>초기화</a:t>
            </a:r>
            <a:r>
              <a:rPr lang="en-US" altLang="ko-KR" sz="1500" dirty="0">
                <a:solidFill>
                  <a:schemeClr val="bg1"/>
                </a:solidFill>
              </a:rPr>
              <a:t>, lpc17xx_uart.c</a:t>
            </a:r>
            <a:r>
              <a:rPr lang="ko-KR" altLang="en-US" sz="1500" dirty="0">
                <a:solidFill>
                  <a:schemeClr val="bg1"/>
                </a:solidFill>
              </a:rPr>
              <a:t>에 존재</a:t>
            </a:r>
            <a:endParaRPr lang="en-US" altLang="ko-KR" sz="1500" dirty="0">
              <a:solidFill>
                <a:schemeClr val="bg1"/>
              </a:solidFill>
            </a:endParaRPr>
          </a:p>
          <a:p>
            <a:endParaRPr lang="en-US" altLang="ko-KR" sz="1500" dirty="0">
              <a:solidFill>
                <a:schemeClr val="bg1"/>
              </a:solidFill>
            </a:endParaRPr>
          </a:p>
          <a:p>
            <a:endParaRPr lang="ko-KR" altLang="en-US" sz="1500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070D26-538C-41F5-B2EB-32D30D54B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5908" y="3285460"/>
            <a:ext cx="3514725" cy="92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252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11109797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schemeClr val="bg1"/>
                </a:solidFill>
              </a:rPr>
              <a:t>void </a:t>
            </a:r>
            <a:r>
              <a:rPr lang="en-US" altLang="ko-KR" sz="2500" b="1" dirty="0" err="1">
                <a:solidFill>
                  <a:schemeClr val="bg1"/>
                </a:solidFill>
              </a:rPr>
              <a:t>UARTPuts</a:t>
            </a:r>
            <a:r>
              <a:rPr lang="en-US" altLang="ko-KR" sz="2500" b="1" dirty="0">
                <a:solidFill>
                  <a:schemeClr val="bg1"/>
                </a:solidFill>
              </a:rPr>
              <a:t>(</a:t>
            </a:r>
            <a:r>
              <a:rPr lang="en-US" altLang="ko-KR" sz="2500" b="1" dirty="0" err="1">
                <a:solidFill>
                  <a:schemeClr val="bg1"/>
                </a:solidFill>
              </a:rPr>
              <a:t>LPC_UART_TypeDef</a:t>
            </a:r>
            <a:r>
              <a:rPr lang="en-US" altLang="ko-KR" sz="2500" b="1" dirty="0">
                <a:solidFill>
                  <a:schemeClr val="bg1"/>
                </a:solidFill>
              </a:rPr>
              <a:t> *</a:t>
            </a:r>
            <a:r>
              <a:rPr lang="en-US" altLang="ko-KR" sz="2500" b="1" dirty="0" err="1">
                <a:solidFill>
                  <a:schemeClr val="bg1"/>
                </a:solidFill>
              </a:rPr>
              <a:t>UARTx</a:t>
            </a:r>
            <a:r>
              <a:rPr lang="en-US" altLang="ko-KR" sz="2500" b="1" dirty="0">
                <a:solidFill>
                  <a:schemeClr val="bg1"/>
                </a:solidFill>
              </a:rPr>
              <a:t>, const void *str)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F46E65-AB30-4BB8-928F-EC11A5AEFA86}"/>
              </a:ext>
            </a:extLst>
          </p:cNvPr>
          <p:cNvSpPr txBox="1"/>
          <p:nvPr/>
        </p:nvSpPr>
        <p:spPr>
          <a:xfrm>
            <a:off x="862463" y="1052623"/>
            <a:ext cx="10833351" cy="147732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사용 </a:t>
            </a:r>
            <a:r>
              <a:rPr lang="en-US" altLang="ko-KR" dirty="0">
                <a:solidFill>
                  <a:schemeClr val="bg1"/>
                </a:solidFill>
              </a:rPr>
              <a:t>: </a:t>
            </a:r>
            <a:r>
              <a:rPr lang="ko-KR" altLang="en-US" dirty="0" err="1">
                <a:solidFill>
                  <a:schemeClr val="bg1"/>
                </a:solidFill>
              </a:rPr>
              <a:t>UARTPuts</a:t>
            </a:r>
            <a:r>
              <a:rPr lang="ko-KR" altLang="en-US" dirty="0">
                <a:solidFill>
                  <a:schemeClr val="bg1"/>
                </a:solidFill>
              </a:rPr>
              <a:t>(LPC_UART0,＂\</a:t>
            </a:r>
            <a:r>
              <a:rPr lang="ko-KR" altLang="en-US" dirty="0" err="1">
                <a:solidFill>
                  <a:schemeClr val="bg1"/>
                </a:solidFill>
              </a:rPr>
              <a:t>r</a:t>
            </a:r>
            <a:r>
              <a:rPr lang="ko-KR" altLang="en-US" dirty="0">
                <a:solidFill>
                  <a:schemeClr val="bg1"/>
                </a:solidFill>
              </a:rPr>
              <a:t>\</a:t>
            </a:r>
            <a:r>
              <a:rPr lang="ko-KR" altLang="en-US" dirty="0" err="1">
                <a:solidFill>
                  <a:schemeClr val="bg1"/>
                </a:solidFill>
              </a:rPr>
              <a:t>n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ko-KR" altLang="en-US" dirty="0" err="1">
                <a:solidFill>
                  <a:schemeClr val="bg1"/>
                </a:solidFill>
              </a:rPr>
              <a:t>Enter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ko-KR" altLang="en-US" dirty="0" err="1">
                <a:solidFill>
                  <a:schemeClr val="bg1"/>
                </a:solidFill>
              </a:rPr>
              <a:t>the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ko-KR" altLang="en-US" dirty="0" err="1">
                <a:solidFill>
                  <a:schemeClr val="bg1"/>
                </a:solidFill>
              </a:rPr>
              <a:t>Content</a:t>
            </a:r>
            <a:r>
              <a:rPr lang="ko-KR" altLang="en-US" dirty="0">
                <a:solidFill>
                  <a:schemeClr val="bg1"/>
                </a:solidFill>
              </a:rPr>
              <a:t>, 1~8 LED </a:t>
            </a:r>
            <a:r>
              <a:rPr lang="ko-KR" altLang="en-US" dirty="0" err="1">
                <a:solidFill>
                  <a:schemeClr val="bg1"/>
                </a:solidFill>
              </a:rPr>
              <a:t>Toggle</a:t>
            </a:r>
            <a:r>
              <a:rPr lang="ko-KR" altLang="en-US" dirty="0">
                <a:solidFill>
                  <a:schemeClr val="bg1"/>
                </a:solidFill>
              </a:rPr>
              <a:t>\</a:t>
            </a:r>
            <a:r>
              <a:rPr lang="ko-KR" altLang="en-US" dirty="0" err="1">
                <a:solidFill>
                  <a:schemeClr val="bg1"/>
                </a:solidFill>
              </a:rPr>
              <a:t>r</a:t>
            </a:r>
            <a:r>
              <a:rPr lang="ko-KR" altLang="en-US" dirty="0">
                <a:solidFill>
                  <a:schemeClr val="bg1"/>
                </a:solidFill>
              </a:rPr>
              <a:t>\</a:t>
            </a:r>
            <a:r>
              <a:rPr lang="ko-KR" altLang="en-US" dirty="0" err="1">
                <a:solidFill>
                  <a:schemeClr val="bg1"/>
                </a:solidFill>
              </a:rPr>
              <a:t>n</a:t>
            </a:r>
            <a:r>
              <a:rPr lang="ko-KR" altLang="en-US" dirty="0">
                <a:solidFill>
                  <a:schemeClr val="bg1"/>
                </a:solidFill>
              </a:rPr>
              <a:t>＂);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문자열을 </a:t>
            </a:r>
            <a:r>
              <a:rPr lang="en-US" altLang="ko-KR" dirty="0" err="1">
                <a:solidFill>
                  <a:schemeClr val="bg1"/>
                </a:solidFill>
              </a:rPr>
              <a:t>UARTPutChar</a:t>
            </a:r>
            <a:r>
              <a:rPr lang="en-US" altLang="ko-KR" dirty="0">
                <a:solidFill>
                  <a:schemeClr val="bg1"/>
                </a:solidFill>
              </a:rPr>
              <a:t>()</a:t>
            </a:r>
            <a:r>
              <a:rPr lang="ko-KR" altLang="en-US" dirty="0">
                <a:solidFill>
                  <a:schemeClr val="bg1"/>
                </a:solidFill>
              </a:rPr>
              <a:t>을 이용하여 </a:t>
            </a:r>
            <a:r>
              <a:rPr lang="ko-KR" altLang="en-US" dirty="0" err="1">
                <a:solidFill>
                  <a:schemeClr val="bg1"/>
                </a:solidFill>
              </a:rPr>
              <a:t>하이퍼</a:t>
            </a:r>
            <a:r>
              <a:rPr lang="ko-KR" altLang="en-US" dirty="0">
                <a:solidFill>
                  <a:schemeClr val="bg1"/>
                </a:solidFill>
              </a:rPr>
              <a:t> 터미널로 전송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335360D-32DE-481F-8926-A0DC338F7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7823" y="2983743"/>
            <a:ext cx="5810203" cy="213461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AE1ED7E-B743-4E62-B6B1-A530CF4D5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7823" y="5295155"/>
            <a:ext cx="5866970" cy="1168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534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862463" y="100824"/>
            <a:ext cx="4826185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schemeClr val="bg1"/>
                </a:solidFill>
              </a:rPr>
              <a:t>Uart0_Init (void)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BB770D2-B2FA-4539-9E65-10ACE4EEA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500" y="1935125"/>
            <a:ext cx="6570128" cy="2900327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B3FA94-F7E4-4576-ACC8-84265E50C1BB}"/>
              </a:ext>
            </a:extLst>
          </p:cNvPr>
          <p:cNvSpPr txBox="1"/>
          <p:nvPr/>
        </p:nvSpPr>
        <p:spPr>
          <a:xfrm>
            <a:off x="7389628" y="2208379"/>
            <a:ext cx="4284920" cy="246221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dirty="0" err="1">
                <a:solidFill>
                  <a:schemeClr val="accent4"/>
                </a:solidFill>
              </a:rPr>
              <a:t>UART_CFG_Type</a:t>
            </a:r>
            <a:r>
              <a:rPr lang="en-US" altLang="ko-KR" sz="1100" dirty="0">
                <a:solidFill>
                  <a:schemeClr val="accent4"/>
                </a:solidFill>
              </a:rPr>
              <a:t> </a:t>
            </a:r>
            <a:r>
              <a:rPr lang="ko-KR" altLang="en-US" sz="1100" dirty="0">
                <a:solidFill>
                  <a:schemeClr val="accent4"/>
                </a:solidFill>
              </a:rPr>
              <a:t>구조체 생성</a:t>
            </a:r>
            <a:endParaRPr lang="en-US" altLang="ko-KR" sz="1100" dirty="0">
              <a:solidFill>
                <a:schemeClr val="accent4"/>
              </a:solidFill>
            </a:endParaRPr>
          </a:p>
          <a:p>
            <a:endParaRPr lang="en-US" altLang="ko-KR" sz="1100" dirty="0">
              <a:solidFill>
                <a:schemeClr val="accent4"/>
              </a:solidFill>
            </a:endParaRPr>
          </a:p>
          <a:p>
            <a:endParaRPr lang="en-US" altLang="ko-KR" sz="1100" dirty="0">
              <a:solidFill>
                <a:schemeClr val="accent4"/>
              </a:solidFill>
            </a:endParaRPr>
          </a:p>
          <a:p>
            <a:r>
              <a:rPr lang="en-US" altLang="ko-KR" sz="1100" dirty="0">
                <a:solidFill>
                  <a:schemeClr val="accent4"/>
                </a:solidFill>
              </a:rPr>
              <a:t>RX, TX </a:t>
            </a:r>
            <a:r>
              <a:rPr lang="ko-KR" altLang="en-US" sz="1100" dirty="0">
                <a:solidFill>
                  <a:schemeClr val="accent4"/>
                </a:solidFill>
              </a:rPr>
              <a:t>설정</a:t>
            </a:r>
            <a:r>
              <a:rPr lang="en-US" altLang="ko-KR" sz="1100" dirty="0">
                <a:solidFill>
                  <a:schemeClr val="accent4"/>
                </a:solidFill>
              </a:rPr>
              <a:t>, RX = </a:t>
            </a:r>
            <a:r>
              <a:rPr lang="ko-KR" altLang="en-US" sz="1100" dirty="0">
                <a:solidFill>
                  <a:schemeClr val="accent4"/>
                </a:solidFill>
              </a:rPr>
              <a:t>포트 </a:t>
            </a:r>
            <a:r>
              <a:rPr lang="en-US" altLang="ko-KR" sz="1100" dirty="0">
                <a:solidFill>
                  <a:schemeClr val="accent4"/>
                </a:solidFill>
              </a:rPr>
              <a:t>0 3</a:t>
            </a:r>
            <a:r>
              <a:rPr lang="ko-KR" altLang="en-US" sz="1100" dirty="0">
                <a:solidFill>
                  <a:schemeClr val="accent4"/>
                </a:solidFill>
              </a:rPr>
              <a:t>번 핀</a:t>
            </a:r>
            <a:r>
              <a:rPr lang="en-US" altLang="ko-KR" sz="1100" dirty="0">
                <a:solidFill>
                  <a:schemeClr val="accent4"/>
                </a:solidFill>
              </a:rPr>
              <a:t>, TX = </a:t>
            </a:r>
            <a:r>
              <a:rPr lang="ko-KR" altLang="en-US" sz="1100" dirty="0">
                <a:solidFill>
                  <a:schemeClr val="accent4"/>
                </a:solidFill>
              </a:rPr>
              <a:t>포트 </a:t>
            </a:r>
            <a:r>
              <a:rPr lang="en-US" altLang="ko-KR" sz="1100" dirty="0">
                <a:solidFill>
                  <a:schemeClr val="accent4"/>
                </a:solidFill>
              </a:rPr>
              <a:t>0 2</a:t>
            </a:r>
            <a:r>
              <a:rPr lang="ko-KR" altLang="en-US" sz="1100" dirty="0" err="1">
                <a:solidFill>
                  <a:schemeClr val="accent4"/>
                </a:solidFill>
              </a:rPr>
              <a:t>번핀</a:t>
            </a:r>
            <a:endParaRPr lang="en-US" altLang="ko-KR" sz="1100" dirty="0">
              <a:solidFill>
                <a:schemeClr val="accent4"/>
              </a:solidFill>
            </a:endParaRPr>
          </a:p>
          <a:p>
            <a:endParaRPr lang="en-US" altLang="ko-KR" sz="1100" dirty="0">
              <a:solidFill>
                <a:schemeClr val="accent4"/>
              </a:solidFill>
            </a:endParaRPr>
          </a:p>
          <a:p>
            <a:endParaRPr lang="en-US" altLang="ko-KR" sz="1100" dirty="0">
              <a:solidFill>
                <a:schemeClr val="accent4"/>
              </a:solidFill>
            </a:endParaRPr>
          </a:p>
          <a:p>
            <a:r>
              <a:rPr lang="en-US" altLang="ko-KR" sz="1100" dirty="0" err="1">
                <a:solidFill>
                  <a:schemeClr val="accent4"/>
                </a:solidFill>
              </a:rPr>
              <a:t>UART_InitStruct</a:t>
            </a:r>
            <a:r>
              <a:rPr lang="en-US" altLang="ko-KR" sz="1100" dirty="0">
                <a:solidFill>
                  <a:schemeClr val="accent4"/>
                </a:solidFill>
              </a:rPr>
              <a:t> </a:t>
            </a:r>
            <a:r>
              <a:rPr lang="ko-KR" altLang="en-US" sz="1100" dirty="0">
                <a:solidFill>
                  <a:schemeClr val="accent4"/>
                </a:solidFill>
              </a:rPr>
              <a:t>구성원 기본 값으로 채우기</a:t>
            </a:r>
            <a:endParaRPr lang="en-US" altLang="ko-KR" sz="1100" dirty="0">
              <a:solidFill>
                <a:schemeClr val="accent4"/>
              </a:solidFill>
            </a:endParaRPr>
          </a:p>
          <a:p>
            <a:r>
              <a:rPr lang="ko-KR" altLang="en-US" sz="1100" dirty="0" err="1">
                <a:solidFill>
                  <a:schemeClr val="accent4"/>
                </a:solidFill>
              </a:rPr>
              <a:t>보드레이트</a:t>
            </a:r>
            <a:r>
              <a:rPr lang="en-US" altLang="ko-KR" sz="1100" dirty="0">
                <a:solidFill>
                  <a:schemeClr val="accent4"/>
                </a:solidFill>
              </a:rPr>
              <a:t>(</a:t>
            </a:r>
            <a:r>
              <a:rPr lang="ko-KR" altLang="en-US" sz="1100" dirty="0">
                <a:solidFill>
                  <a:schemeClr val="accent4"/>
                </a:solidFill>
              </a:rPr>
              <a:t>전송 속도</a:t>
            </a:r>
            <a:r>
              <a:rPr lang="en-US" altLang="ko-KR" sz="1100" dirty="0">
                <a:solidFill>
                  <a:schemeClr val="accent4"/>
                </a:solidFill>
              </a:rPr>
              <a:t>, </a:t>
            </a:r>
            <a:r>
              <a:rPr lang="ko-KR" altLang="en-US" sz="1100" dirty="0">
                <a:solidFill>
                  <a:schemeClr val="accent4"/>
                </a:solidFill>
              </a:rPr>
              <a:t>보 속도</a:t>
            </a:r>
            <a:r>
              <a:rPr lang="en-US" altLang="ko-KR" sz="1100" dirty="0">
                <a:solidFill>
                  <a:schemeClr val="accent4"/>
                </a:solidFill>
              </a:rPr>
              <a:t>)</a:t>
            </a:r>
            <a:r>
              <a:rPr lang="ko-KR" altLang="en-US" sz="1100" dirty="0">
                <a:solidFill>
                  <a:schemeClr val="accent4"/>
                </a:solidFill>
              </a:rPr>
              <a:t> 설정 정의</a:t>
            </a:r>
            <a:r>
              <a:rPr lang="en-US" altLang="ko-KR" sz="1100" dirty="0">
                <a:solidFill>
                  <a:schemeClr val="accent4"/>
                </a:solidFill>
              </a:rPr>
              <a:t> 115200</a:t>
            </a:r>
          </a:p>
          <a:p>
            <a:r>
              <a:rPr lang="ko-KR" altLang="en-US" sz="1100" dirty="0">
                <a:solidFill>
                  <a:schemeClr val="accent4"/>
                </a:solidFill>
              </a:rPr>
              <a:t>데이터 비트 설정 정의</a:t>
            </a:r>
            <a:endParaRPr lang="en-US" altLang="ko-KR" sz="1100" dirty="0">
              <a:solidFill>
                <a:schemeClr val="accent4"/>
              </a:solidFill>
            </a:endParaRPr>
          </a:p>
          <a:p>
            <a:r>
              <a:rPr lang="ko-KR" altLang="en-US" sz="1100" dirty="0">
                <a:solidFill>
                  <a:schemeClr val="accent4"/>
                </a:solidFill>
              </a:rPr>
              <a:t>패리티 설정 정의</a:t>
            </a:r>
            <a:endParaRPr lang="en-US" altLang="ko-KR" sz="1100" dirty="0">
              <a:solidFill>
                <a:schemeClr val="accent4"/>
              </a:solidFill>
            </a:endParaRPr>
          </a:p>
          <a:p>
            <a:r>
              <a:rPr lang="ko-KR" altLang="en-US" sz="1100" dirty="0">
                <a:solidFill>
                  <a:schemeClr val="accent4"/>
                </a:solidFill>
              </a:rPr>
              <a:t>스톱 비트 설정 정의</a:t>
            </a:r>
            <a:endParaRPr lang="en-US" altLang="ko-KR" sz="1100" dirty="0">
              <a:solidFill>
                <a:schemeClr val="accent4"/>
              </a:solidFill>
            </a:endParaRPr>
          </a:p>
          <a:p>
            <a:r>
              <a:rPr lang="en-US" altLang="ko-KR" sz="1100" dirty="0" err="1">
                <a:solidFill>
                  <a:schemeClr val="accent4"/>
                </a:solidFill>
              </a:rPr>
              <a:t>UARTx</a:t>
            </a:r>
            <a:r>
              <a:rPr lang="ko-KR" altLang="en-US" sz="1100" dirty="0">
                <a:solidFill>
                  <a:schemeClr val="accent4"/>
                </a:solidFill>
              </a:rPr>
              <a:t>가 지정된 매개 변수를 사용하여 </a:t>
            </a:r>
            <a:r>
              <a:rPr lang="en-US" altLang="ko-KR" sz="1100" dirty="0" err="1">
                <a:solidFill>
                  <a:schemeClr val="accent4"/>
                </a:solidFill>
              </a:rPr>
              <a:t>UART_ConfigStruct</a:t>
            </a:r>
            <a:r>
              <a:rPr lang="en-US" altLang="ko-KR" sz="1100" dirty="0">
                <a:solidFill>
                  <a:schemeClr val="accent4"/>
                </a:solidFill>
              </a:rPr>
              <a:t> </a:t>
            </a:r>
            <a:r>
              <a:rPr lang="ko-KR" altLang="en-US" sz="1100" dirty="0">
                <a:solidFill>
                  <a:schemeClr val="accent4"/>
                </a:solidFill>
              </a:rPr>
              <a:t>초기화 한다</a:t>
            </a:r>
            <a:r>
              <a:rPr lang="en-US" altLang="ko-KR" sz="1100" dirty="0">
                <a:solidFill>
                  <a:schemeClr val="accent4"/>
                </a:solidFill>
              </a:rPr>
              <a:t>.</a:t>
            </a:r>
          </a:p>
          <a:p>
            <a:r>
              <a:rPr lang="en-US" altLang="ko-KR" sz="1100" dirty="0">
                <a:solidFill>
                  <a:schemeClr val="accent4"/>
                </a:solidFill>
              </a:rPr>
              <a:t>Tx</a:t>
            </a:r>
            <a:r>
              <a:rPr lang="ko-KR" altLang="en-US" sz="1100" dirty="0">
                <a:solidFill>
                  <a:schemeClr val="accent4"/>
                </a:solidFill>
              </a:rPr>
              <a:t>를 </a:t>
            </a:r>
            <a:r>
              <a:rPr lang="en-US" altLang="ko-KR" sz="1100" dirty="0">
                <a:solidFill>
                  <a:schemeClr val="accent4"/>
                </a:solidFill>
              </a:rPr>
              <a:t>enable</a:t>
            </a:r>
            <a:endParaRPr lang="ko-KR" altLang="en-US" sz="1100" dirty="0">
              <a:solidFill>
                <a:schemeClr val="accent4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D8766F-D28B-4331-8890-01DEBF31BA5B}"/>
              </a:ext>
            </a:extLst>
          </p:cNvPr>
          <p:cNvSpPr txBox="1"/>
          <p:nvPr/>
        </p:nvSpPr>
        <p:spPr>
          <a:xfrm>
            <a:off x="7389628" y="5026058"/>
            <a:ext cx="34662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Baud rate : RX,</a:t>
            </a:r>
            <a:r>
              <a:rPr lang="ko-KR" altLang="en-US" sz="1000" dirty="0">
                <a:solidFill>
                  <a:schemeClr val="bg1"/>
                </a:solidFill>
              </a:rPr>
              <a:t> </a:t>
            </a:r>
            <a:r>
              <a:rPr lang="en-US" altLang="ko-KR" sz="1000" dirty="0">
                <a:solidFill>
                  <a:schemeClr val="bg1"/>
                </a:solidFill>
              </a:rPr>
              <a:t>TX</a:t>
            </a:r>
            <a:r>
              <a:rPr lang="ko-KR" altLang="en-US" sz="1000" dirty="0">
                <a:solidFill>
                  <a:schemeClr val="bg1"/>
                </a:solidFill>
              </a:rPr>
              <a:t>사이에서 데이터를 보내는 속도</a:t>
            </a:r>
          </a:p>
        </p:txBody>
      </p:sp>
    </p:spTree>
    <p:extLst>
      <p:ext uri="{BB962C8B-B14F-4D97-AF65-F5344CB8AC3E}">
        <p14:creationId xmlns:p14="http://schemas.microsoft.com/office/powerpoint/2010/main" val="2109184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1155</TotalTime>
  <Words>1416</Words>
  <Application>Microsoft Office PowerPoint</Application>
  <PresentationFormat>와이드스크린</PresentationFormat>
  <Paragraphs>155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요청사항</dc:creator>
  <cp:lastModifiedBy>김진산</cp:lastModifiedBy>
  <cp:revision>128</cp:revision>
  <dcterms:created xsi:type="dcterms:W3CDTF">2017-10-09T06:24:25Z</dcterms:created>
  <dcterms:modified xsi:type="dcterms:W3CDTF">2020-05-26T12:10:52Z</dcterms:modified>
</cp:coreProperties>
</file>

<file path=docProps/thumbnail.jpeg>
</file>